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Slab Light"/>
      <p:regular r:id="rId36"/>
      <p:bold r:id="rId37"/>
    </p:embeddedFont>
    <p:embeddedFont>
      <p:font typeface="Raleway"/>
      <p:regular r:id="rId38"/>
      <p:bold r:id="rId39"/>
      <p:italic r:id="rId40"/>
      <p:boldItalic r:id="rId41"/>
    </p:embeddedFont>
    <p:embeddedFont>
      <p:font typeface="Inconsolata"/>
      <p:regular r:id="rId42"/>
      <p:bold r:id="rId43"/>
    </p:embeddedFont>
    <p:embeddedFont>
      <p:font typeface="Lato Light"/>
      <p:regular r:id="rId44"/>
      <p:bold r:id="rId45"/>
      <p:italic r:id="rId46"/>
      <p:boldItalic r:id="rId47"/>
    </p:embeddedFont>
    <p:embeddedFont>
      <p:font typeface="Karl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Inconsolata-regular.fntdata"/><Relationship Id="rId41" Type="http://schemas.openxmlformats.org/officeDocument/2006/relationships/font" Target="fonts/Raleway-boldItalic.fntdata"/><Relationship Id="rId44" Type="http://schemas.openxmlformats.org/officeDocument/2006/relationships/font" Target="fonts/LatoLight-regular.fntdata"/><Relationship Id="rId43" Type="http://schemas.openxmlformats.org/officeDocument/2006/relationships/font" Target="fonts/Inconsolata-bold.fntdata"/><Relationship Id="rId46" Type="http://schemas.openxmlformats.org/officeDocument/2006/relationships/font" Target="fonts/LatoLight-italic.fntdata"/><Relationship Id="rId45" Type="http://schemas.openxmlformats.org/officeDocument/2006/relationships/font" Target="fonts/Lat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Karla-regular.fntdata"/><Relationship Id="rId47" Type="http://schemas.openxmlformats.org/officeDocument/2006/relationships/font" Target="fonts/LatoLight-boldItalic.fntdata"/><Relationship Id="rId49" Type="http://schemas.openxmlformats.org/officeDocument/2006/relationships/font" Target="fonts/Karl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SlabLight-bold.fntdata"/><Relationship Id="rId36" Type="http://schemas.openxmlformats.org/officeDocument/2006/relationships/font" Target="fonts/RobotoSlabLight-regular.fntdata"/><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arla-boldItalic.fntdata"/><Relationship Id="rId50" Type="http://schemas.openxmlformats.org/officeDocument/2006/relationships/font" Target="fonts/Karl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Project title and team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is an empathy map of our findings.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are some interesting quotes that the people we interviewed shared with 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Chose the best concepts from our brainstorms to draw out in detail.</a:t>
            </a:r>
            <a:endParaRPr/>
          </a:p>
          <a:p>
            <a:pPr indent="0" lvl="0" marL="0" rtl="0">
              <a:spcBef>
                <a:spcPts val="0"/>
              </a:spcBef>
              <a:spcAft>
                <a:spcPts val="0"/>
              </a:spcAft>
              <a:buNone/>
            </a:pPr>
            <a:r>
              <a:t/>
            </a:r>
            <a:endParaRPr/>
          </a:p>
          <a:p>
            <a:pPr indent="0" lvl="0" marL="0" rtl="0">
              <a:spcBef>
                <a:spcPts val="0"/>
              </a:spcBef>
              <a:spcAft>
                <a:spcPts val="0"/>
              </a:spcAft>
              <a:buNone/>
            </a:pPr>
            <a:r>
              <a:rPr lang="en"/>
              <a:t>Bubble Mobile:</a:t>
            </a:r>
            <a:endParaRPr/>
          </a:p>
          <a:p>
            <a:pPr indent="0" lvl="0" marL="0" rtl="0">
              <a:lnSpc>
                <a:spcPct val="115000"/>
              </a:lnSpc>
              <a:spcBef>
                <a:spcPts val="0"/>
              </a:spcBef>
              <a:spcAft>
                <a:spcPts val="0"/>
              </a:spcAft>
              <a:buNone/>
            </a:pPr>
            <a:r>
              <a:rPr lang="en">
                <a:solidFill>
                  <a:schemeClr val="dk1"/>
                </a:solidFill>
              </a:rPr>
              <a:t>This</a:t>
            </a:r>
            <a:r>
              <a:rPr lang="en">
                <a:solidFill>
                  <a:srgbClr val="FFFFFF"/>
                </a:solidFill>
              </a:rPr>
              <a:t>-</a:t>
            </a:r>
            <a:r>
              <a:rPr lang="en">
                <a:solidFill>
                  <a:schemeClr val="dk1"/>
                </a:solidFill>
              </a:rPr>
              <a:t>idea</a:t>
            </a:r>
            <a:r>
              <a:rPr lang="en">
                <a:solidFill>
                  <a:srgbClr val="FFFFFF"/>
                </a:solidFill>
              </a:rPr>
              <a:t>-</a:t>
            </a:r>
            <a:r>
              <a:rPr lang="en">
                <a:solidFill>
                  <a:schemeClr val="dk1"/>
                </a:solidFill>
              </a:rPr>
              <a:t>is</a:t>
            </a:r>
            <a:r>
              <a:rPr lang="en">
                <a:solidFill>
                  <a:srgbClr val="FFFFFF"/>
                </a:solidFill>
              </a:rPr>
              <a:t>-</a:t>
            </a:r>
            <a:r>
              <a:rPr lang="en">
                <a:solidFill>
                  <a:schemeClr val="dk1"/>
                </a:solidFill>
              </a:rPr>
              <a:t>image</a:t>
            </a:r>
            <a:r>
              <a:rPr lang="en">
                <a:solidFill>
                  <a:srgbClr val="FFFFFF"/>
                </a:solidFill>
              </a:rPr>
              <a:t>-</a:t>
            </a:r>
            <a:r>
              <a:rPr lang="en">
                <a:solidFill>
                  <a:schemeClr val="dk1"/>
                </a:solidFill>
              </a:rPr>
              <a:t>oriented, focusing</a:t>
            </a:r>
            <a:r>
              <a:rPr lang="en">
                <a:solidFill>
                  <a:srgbClr val="FFFFFF"/>
                </a:solidFill>
              </a:rPr>
              <a:t>-</a:t>
            </a:r>
            <a:r>
              <a:rPr lang="en">
                <a:solidFill>
                  <a:schemeClr val="dk1"/>
                </a:solidFill>
              </a:rPr>
              <a:t>on</a:t>
            </a:r>
            <a:r>
              <a:rPr lang="en">
                <a:solidFill>
                  <a:srgbClr val="FFFFFF"/>
                </a:solidFill>
              </a:rPr>
              <a:t>-</a:t>
            </a:r>
            <a:r>
              <a:rPr lang="en">
                <a:solidFill>
                  <a:schemeClr val="dk1"/>
                </a:solidFill>
              </a:rPr>
              <a:t>easy</a:t>
            </a:r>
            <a:r>
              <a:rPr lang="en">
                <a:solidFill>
                  <a:srgbClr val="FFFFFF"/>
                </a:solidFill>
              </a:rPr>
              <a:t>-</a:t>
            </a:r>
            <a:r>
              <a:rPr lang="en">
                <a:solidFill>
                  <a:schemeClr val="dk1"/>
                </a:solidFill>
              </a:rPr>
              <a:t>navigation. It</a:t>
            </a:r>
            <a:r>
              <a:rPr lang="en">
                <a:solidFill>
                  <a:srgbClr val="FFFFFF"/>
                </a:solidFill>
              </a:rPr>
              <a:t>-</a:t>
            </a:r>
            <a:r>
              <a:rPr lang="en">
                <a:solidFill>
                  <a:schemeClr val="dk1"/>
                </a:solidFill>
              </a:rPr>
              <a:t>is</a:t>
            </a:r>
            <a:r>
              <a:rPr lang="en">
                <a:solidFill>
                  <a:srgbClr val="FFFFFF"/>
                </a:solidFill>
              </a:rPr>
              <a:t>-</a:t>
            </a:r>
            <a:r>
              <a:rPr lang="en">
                <a:solidFill>
                  <a:schemeClr val="dk1"/>
                </a:solidFill>
              </a:rPr>
              <a:t>simpler, emptier, and</a:t>
            </a:r>
            <a:r>
              <a:rPr lang="en">
                <a:solidFill>
                  <a:srgbClr val="FFFFFF"/>
                </a:solidFill>
              </a:rPr>
              <a:t>-</a:t>
            </a:r>
            <a:r>
              <a:rPr lang="en">
                <a:solidFill>
                  <a:schemeClr val="dk1"/>
                </a:solidFill>
              </a:rPr>
              <a:t>prioritizes ease</a:t>
            </a:r>
            <a:r>
              <a:rPr lang="en">
                <a:solidFill>
                  <a:srgbClr val="FFFFFF"/>
                </a:solidFill>
              </a:rPr>
              <a:t>-</a:t>
            </a:r>
            <a:r>
              <a:rPr lang="en">
                <a:solidFill>
                  <a:schemeClr val="dk1"/>
                </a:solidFill>
              </a:rPr>
              <a:t>of</a:t>
            </a:r>
            <a:r>
              <a:rPr lang="en">
                <a:solidFill>
                  <a:srgbClr val="FFFFFF"/>
                </a:solidFill>
              </a:rPr>
              <a:t>-</a:t>
            </a:r>
            <a:r>
              <a:rPr lang="en">
                <a:solidFill>
                  <a:schemeClr val="dk1"/>
                </a:solidFill>
              </a:rPr>
              <a:t>use, with</a:t>
            </a:r>
            <a:r>
              <a:rPr lang="en">
                <a:solidFill>
                  <a:srgbClr val="FFFFFF"/>
                </a:solidFill>
              </a:rPr>
              <a:t>-</a:t>
            </a:r>
            <a:r>
              <a:rPr lang="en">
                <a:solidFill>
                  <a:schemeClr val="dk1"/>
                </a:solidFill>
              </a:rPr>
              <a:t>the</a:t>
            </a:r>
            <a:r>
              <a:rPr lang="en">
                <a:solidFill>
                  <a:srgbClr val="FFFFFF"/>
                </a:solidFill>
              </a:rPr>
              <a:t>-</a:t>
            </a:r>
            <a:r>
              <a:rPr lang="en">
                <a:solidFill>
                  <a:schemeClr val="dk1"/>
                </a:solidFill>
              </a:rPr>
              <a:t>experience</a:t>
            </a:r>
            <a:r>
              <a:rPr lang="en">
                <a:solidFill>
                  <a:srgbClr val="FFFFFF"/>
                </a:solidFill>
              </a:rPr>
              <a:t>-</a:t>
            </a:r>
            <a:r>
              <a:rPr lang="en">
                <a:solidFill>
                  <a:schemeClr val="dk1"/>
                </a:solidFill>
              </a:rPr>
              <a:t>based</a:t>
            </a:r>
            <a:r>
              <a:rPr lang="en">
                <a:solidFill>
                  <a:srgbClr val="FFFFFF"/>
                </a:solidFill>
              </a:rPr>
              <a:t>-</a:t>
            </a:r>
            <a:r>
              <a:rPr lang="en">
                <a:solidFill>
                  <a:schemeClr val="dk1"/>
                </a:solidFill>
              </a:rPr>
              <a:t>around</a:t>
            </a:r>
            <a:r>
              <a:rPr lang="en">
                <a:solidFill>
                  <a:srgbClr val="FFFFFF"/>
                </a:solidFill>
              </a:rPr>
              <a:t>-</a:t>
            </a:r>
            <a:r>
              <a:rPr lang="en">
                <a:solidFill>
                  <a:schemeClr val="dk1"/>
                </a:solidFill>
              </a:rPr>
              <a:t>a</a:t>
            </a:r>
            <a:r>
              <a:rPr lang="en">
                <a:solidFill>
                  <a:srgbClr val="FFFFFF"/>
                </a:solidFill>
              </a:rPr>
              <a:t>-</a:t>
            </a:r>
            <a:r>
              <a:rPr lang="en">
                <a:solidFill>
                  <a:schemeClr val="dk1"/>
                </a:solidFill>
              </a:rPr>
              <a:t>single, central</a:t>
            </a:r>
            <a:r>
              <a:rPr lang="en">
                <a:solidFill>
                  <a:srgbClr val="FFFFFF"/>
                </a:solidFill>
              </a:rPr>
              <a:t>-</a:t>
            </a:r>
            <a:r>
              <a:rPr lang="en">
                <a:solidFill>
                  <a:schemeClr val="dk1"/>
                </a:solidFill>
              </a:rPr>
              <a:t>dashboard.</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Other Design (Boxy), Not shown:</a:t>
            </a:r>
            <a:endParaRPr>
              <a:solidFill>
                <a:schemeClr val="dk1"/>
              </a:solidFill>
            </a:endParaRPr>
          </a:p>
          <a:p>
            <a:pPr indent="0" lvl="0" marL="0" rtl="0">
              <a:lnSpc>
                <a:spcPct val="115000"/>
              </a:lnSpc>
              <a:spcBef>
                <a:spcPts val="0"/>
              </a:spcBef>
              <a:spcAft>
                <a:spcPts val="0"/>
              </a:spcAft>
              <a:buNone/>
            </a:pPr>
            <a:r>
              <a:rPr lang="en">
                <a:solidFill>
                  <a:schemeClr val="dk1"/>
                </a:solidFill>
              </a:rPr>
              <a:t>This</a:t>
            </a:r>
            <a:r>
              <a:rPr lang="en">
                <a:solidFill>
                  <a:srgbClr val="FFFFFF"/>
                </a:solidFill>
              </a:rPr>
              <a:t>-</a:t>
            </a:r>
            <a:r>
              <a:rPr lang="en">
                <a:solidFill>
                  <a:schemeClr val="dk1"/>
                </a:solidFill>
              </a:rPr>
              <a:t>idea</a:t>
            </a:r>
            <a:r>
              <a:rPr lang="en">
                <a:solidFill>
                  <a:srgbClr val="FFFFFF"/>
                </a:solidFill>
              </a:rPr>
              <a:t>-</a:t>
            </a:r>
            <a:r>
              <a:rPr lang="en">
                <a:solidFill>
                  <a:schemeClr val="dk1"/>
                </a:solidFill>
              </a:rPr>
              <a:t>was</a:t>
            </a:r>
            <a:r>
              <a:rPr lang="en">
                <a:solidFill>
                  <a:srgbClr val="FFFFFF"/>
                </a:solidFill>
              </a:rPr>
              <a:t>-</a:t>
            </a:r>
            <a:r>
              <a:rPr lang="en">
                <a:solidFill>
                  <a:schemeClr val="dk1"/>
                </a:solidFill>
              </a:rPr>
              <a:t>goal</a:t>
            </a:r>
            <a:r>
              <a:rPr lang="en">
                <a:solidFill>
                  <a:srgbClr val="FFFFFF"/>
                </a:solidFill>
              </a:rPr>
              <a:t>-</a:t>
            </a:r>
            <a:r>
              <a:rPr lang="en">
                <a:solidFill>
                  <a:schemeClr val="dk1"/>
                </a:solidFill>
              </a:rPr>
              <a:t>heavy,</a:t>
            </a:r>
            <a:r>
              <a:rPr lang="en">
                <a:solidFill>
                  <a:srgbClr val="FFFFFF"/>
                </a:solidFill>
              </a:rPr>
              <a:t>-</a:t>
            </a:r>
            <a:r>
              <a:rPr lang="en">
                <a:solidFill>
                  <a:schemeClr val="dk1"/>
                </a:solidFill>
              </a:rPr>
              <a:t>focused</a:t>
            </a:r>
            <a:r>
              <a:rPr lang="en">
                <a:solidFill>
                  <a:srgbClr val="FFFFFF"/>
                </a:solidFill>
              </a:rPr>
              <a:t>-</a:t>
            </a:r>
            <a:r>
              <a:rPr lang="en">
                <a:solidFill>
                  <a:schemeClr val="dk1"/>
                </a:solidFill>
              </a:rPr>
              <a:t>on</a:t>
            </a:r>
            <a:r>
              <a:rPr lang="en">
                <a:solidFill>
                  <a:srgbClr val="FFFFFF"/>
                </a:solidFill>
              </a:rPr>
              <a:t>-</a:t>
            </a:r>
            <a:r>
              <a:rPr lang="en">
                <a:solidFill>
                  <a:schemeClr val="dk1"/>
                </a:solidFill>
              </a:rPr>
              <a:t>giving</a:t>
            </a:r>
            <a:r>
              <a:rPr lang="en">
                <a:solidFill>
                  <a:srgbClr val="FFFFFF"/>
                </a:solidFill>
              </a:rPr>
              <a:t>-</a:t>
            </a:r>
            <a:r>
              <a:rPr lang="en">
                <a:solidFill>
                  <a:schemeClr val="dk1"/>
                </a:solidFill>
              </a:rPr>
              <a:t>the</a:t>
            </a:r>
            <a:r>
              <a:rPr lang="en">
                <a:solidFill>
                  <a:srgbClr val="FFFFFF"/>
                </a:solidFill>
              </a:rPr>
              <a:t>-</a:t>
            </a:r>
            <a:r>
              <a:rPr lang="en">
                <a:solidFill>
                  <a:schemeClr val="dk1"/>
                </a:solidFill>
              </a:rPr>
              <a:t>user</a:t>
            </a:r>
            <a:r>
              <a:rPr lang="en">
                <a:solidFill>
                  <a:srgbClr val="FFFFFF"/>
                </a:solidFill>
              </a:rPr>
              <a:t>-</a:t>
            </a:r>
            <a:r>
              <a:rPr lang="en">
                <a:solidFill>
                  <a:schemeClr val="dk1"/>
                </a:solidFill>
              </a:rPr>
              <a:t>as</a:t>
            </a:r>
            <a:r>
              <a:rPr lang="en">
                <a:solidFill>
                  <a:srgbClr val="FFFFFF"/>
                </a:solidFill>
              </a:rPr>
              <a:t>-</a:t>
            </a:r>
            <a:r>
              <a:rPr lang="en">
                <a:solidFill>
                  <a:schemeClr val="dk1"/>
                </a:solidFill>
              </a:rPr>
              <a:t>much</a:t>
            </a:r>
            <a:r>
              <a:rPr lang="en">
                <a:solidFill>
                  <a:srgbClr val="FFFFFF"/>
                </a:solidFill>
              </a:rPr>
              <a:t>-</a:t>
            </a:r>
            <a:r>
              <a:rPr lang="en">
                <a:solidFill>
                  <a:schemeClr val="dk1"/>
                </a:solidFill>
              </a:rPr>
              <a:t>information</a:t>
            </a:r>
            <a:r>
              <a:rPr lang="en">
                <a:solidFill>
                  <a:srgbClr val="FFFFFF"/>
                </a:solidFill>
              </a:rPr>
              <a:t>-</a:t>
            </a:r>
            <a:r>
              <a:rPr lang="en">
                <a:solidFill>
                  <a:schemeClr val="dk1"/>
                </a:solidFill>
              </a:rPr>
              <a:t>as</a:t>
            </a:r>
            <a:r>
              <a:rPr lang="en">
                <a:solidFill>
                  <a:srgbClr val="FFFFFF"/>
                </a:solidFill>
              </a:rPr>
              <a:t>-</a:t>
            </a:r>
            <a:r>
              <a:rPr lang="en">
                <a:solidFill>
                  <a:schemeClr val="dk1"/>
                </a:solidFill>
              </a:rPr>
              <a:t>possible</a:t>
            </a:r>
            <a:r>
              <a:rPr lang="en">
                <a:solidFill>
                  <a:srgbClr val="FFFFFF"/>
                </a:solidFill>
              </a:rPr>
              <a:t>-</a:t>
            </a:r>
            <a:r>
              <a:rPr lang="en">
                <a:solidFill>
                  <a:schemeClr val="dk1"/>
                </a:solidFill>
              </a:rPr>
              <a:t>and allowing</a:t>
            </a:r>
            <a:r>
              <a:rPr lang="en">
                <a:solidFill>
                  <a:srgbClr val="FFFFFF"/>
                </a:solidFill>
              </a:rPr>
              <a:t>-</a:t>
            </a:r>
            <a:r>
              <a:rPr lang="en">
                <a:solidFill>
                  <a:schemeClr val="dk1"/>
                </a:solidFill>
              </a:rPr>
              <a:t>them</a:t>
            </a:r>
            <a:r>
              <a:rPr lang="en">
                <a:solidFill>
                  <a:srgbClr val="FFFFFF"/>
                </a:solidFill>
              </a:rPr>
              <a:t>-</a:t>
            </a:r>
            <a:r>
              <a:rPr lang="en">
                <a:solidFill>
                  <a:schemeClr val="dk1"/>
                </a:solidFill>
              </a:rPr>
              <a:t>maximum</a:t>
            </a:r>
            <a:r>
              <a:rPr lang="en">
                <a:solidFill>
                  <a:srgbClr val="FFFFFF"/>
                </a:solidFill>
              </a:rPr>
              <a:t>-</a:t>
            </a:r>
            <a:r>
              <a:rPr lang="en">
                <a:solidFill>
                  <a:schemeClr val="dk1"/>
                </a:solidFill>
              </a:rPr>
              <a:t>control</a:t>
            </a:r>
            <a:r>
              <a:rPr lang="en">
                <a:solidFill>
                  <a:srgbClr val="FFFFFF"/>
                </a:solidFill>
              </a:rPr>
              <a:t>-</a:t>
            </a:r>
            <a:r>
              <a:rPr lang="en">
                <a:solidFill>
                  <a:schemeClr val="dk1"/>
                </a:solidFill>
              </a:rPr>
              <a:t>over</a:t>
            </a:r>
            <a:r>
              <a:rPr lang="en">
                <a:solidFill>
                  <a:srgbClr val="FFFFFF"/>
                </a:solidFill>
              </a:rPr>
              <a:t>-</a:t>
            </a:r>
            <a:r>
              <a:rPr lang="en">
                <a:solidFill>
                  <a:schemeClr val="dk1"/>
                </a:solidFill>
              </a:rPr>
              <a:t>their</a:t>
            </a:r>
            <a:r>
              <a:rPr lang="en">
                <a:solidFill>
                  <a:srgbClr val="FFFFFF"/>
                </a:solidFill>
              </a:rPr>
              <a:t>-</a:t>
            </a:r>
            <a:r>
              <a:rPr lang="en">
                <a:solidFill>
                  <a:schemeClr val="dk1"/>
                </a:solidFill>
              </a:rPr>
              <a:t>experience. The</a:t>
            </a:r>
            <a:r>
              <a:rPr lang="en">
                <a:solidFill>
                  <a:srgbClr val="FFFFFF"/>
                </a:solidFill>
              </a:rPr>
              <a:t>-</a:t>
            </a:r>
            <a:r>
              <a:rPr lang="en">
                <a:solidFill>
                  <a:schemeClr val="dk1"/>
                </a:solidFill>
              </a:rPr>
              <a:t>design</a:t>
            </a:r>
            <a:r>
              <a:rPr lang="en">
                <a:solidFill>
                  <a:srgbClr val="FFFFFF"/>
                </a:solidFill>
              </a:rPr>
              <a:t>-</a:t>
            </a:r>
            <a:r>
              <a:rPr lang="en">
                <a:solidFill>
                  <a:schemeClr val="dk1"/>
                </a:solidFill>
              </a:rPr>
              <a:t>is</a:t>
            </a:r>
            <a:r>
              <a:rPr lang="en">
                <a:solidFill>
                  <a:srgbClr val="FFFFFF"/>
                </a:solidFill>
              </a:rPr>
              <a:t>-</a:t>
            </a:r>
            <a:r>
              <a:rPr lang="en">
                <a:solidFill>
                  <a:schemeClr val="dk1"/>
                </a:solidFill>
              </a:rPr>
              <a:t>tabular, image</a:t>
            </a:r>
            <a:r>
              <a:rPr lang="en">
                <a:solidFill>
                  <a:srgbClr val="FFFFFF"/>
                </a:solidFill>
              </a:rPr>
              <a:t>-</a:t>
            </a:r>
            <a:r>
              <a:rPr lang="en">
                <a:solidFill>
                  <a:schemeClr val="dk1"/>
                </a:solidFill>
              </a:rPr>
              <a:t>heavy, and navigable</a:t>
            </a:r>
            <a:r>
              <a:rPr lang="en">
                <a:solidFill>
                  <a:srgbClr val="FFFFFF"/>
                </a:solidFill>
              </a:rPr>
              <a:t>-</a:t>
            </a:r>
            <a:r>
              <a:rPr lang="en">
                <a:solidFill>
                  <a:schemeClr val="dk1"/>
                </a:solidFill>
              </a:rPr>
              <a:t>by</a:t>
            </a:r>
            <a:r>
              <a:rPr lang="en">
                <a:solidFill>
                  <a:srgbClr val="FFFFFF"/>
                </a:solidFill>
              </a:rPr>
              <a:t>-</a:t>
            </a:r>
            <a:r>
              <a:rPr lang="en">
                <a:solidFill>
                  <a:schemeClr val="dk1"/>
                </a:solidFill>
              </a:rPr>
              <a:t>menu.</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WHY WE CHOSE BUBBLE (RATIONALE IS IMPORTANT, IT’S ON YOUR RUBRIC):</a:t>
            </a:r>
            <a:endParaRPr>
              <a:solidFill>
                <a:schemeClr val="dk1"/>
              </a:solidFill>
            </a:endParaRPr>
          </a:p>
          <a:p>
            <a:pPr indent="0" lvl="0" marL="0" rtl="0">
              <a:lnSpc>
                <a:spcPct val="115000"/>
              </a:lnSpc>
              <a:spcBef>
                <a:spcPts val="0"/>
              </a:spcBef>
              <a:spcAft>
                <a:spcPts val="0"/>
              </a:spcAft>
              <a:buNone/>
            </a:pPr>
            <a:r>
              <a:rPr lang="en">
                <a:solidFill>
                  <a:schemeClr val="dk1"/>
                </a:solidFill>
              </a:rPr>
              <a:t>Eventually our bubble mobile design won, since ease of use and approachability were our most important factors. While our product will absolutely have all the data and history accessible for expert, we wanted the primary interface to be easily navigable and friendly, allowing new users easy access.</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Feedback from interviews showed that many want to exercise but don’t. We want users to feel rewarded when they track, progress on, and complete challenges; we don’t want using our app to be a challenge in and of itself. </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We also considered that we want users to constantly have our product readily available, which is why the mobile app design won. Finally, we liked that the circular design had a more defined personality and felt less generic than the first.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Our prototype mimics a mobile based interaction. GPS sensors in the phone will allow it to track some activity (going for walks, bike rides, runs, hikes, etc) and automatically log those activities and progress. It also allows users to manually input fitness and dietary information as well as challenge friends in meeting fitness goals.</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Clr>
                <a:srgbClr val="000000"/>
              </a:buClr>
              <a:buSzPts val="1100"/>
              <a:buFont typeface="Arial"/>
              <a:buNone/>
            </a:pPr>
            <a:r>
              <a:rPr lang="en"/>
              <a:t>Ultimately, our</a:t>
            </a:r>
            <a:r>
              <a:rPr lang="en">
                <a:solidFill>
                  <a:srgbClr val="FFFFFF"/>
                </a:solidFill>
              </a:rPr>
              <a:t>-</a:t>
            </a:r>
            <a:r>
              <a:rPr lang="en"/>
              <a:t>prototype</a:t>
            </a:r>
            <a:r>
              <a:rPr lang="en">
                <a:solidFill>
                  <a:srgbClr val="FFFFFF"/>
                </a:solidFill>
              </a:rPr>
              <a:t>-</a:t>
            </a:r>
            <a:r>
              <a:rPr lang="en"/>
              <a:t>mimics</a:t>
            </a:r>
            <a:r>
              <a:rPr lang="en">
                <a:solidFill>
                  <a:srgbClr val="FFFFFF"/>
                </a:solidFill>
              </a:rPr>
              <a:t>-</a:t>
            </a:r>
            <a:r>
              <a:rPr lang="en"/>
              <a:t>a</a:t>
            </a:r>
            <a:r>
              <a:rPr lang="en">
                <a:solidFill>
                  <a:srgbClr val="FFFFFF"/>
                </a:solidFill>
              </a:rPr>
              <a:t>-</a:t>
            </a:r>
            <a:r>
              <a:rPr lang="en"/>
              <a:t>mobile</a:t>
            </a:r>
            <a:r>
              <a:rPr lang="en">
                <a:solidFill>
                  <a:srgbClr val="FFFFFF"/>
                </a:solidFill>
              </a:rPr>
              <a:t>-</a:t>
            </a:r>
            <a:r>
              <a:rPr lang="en"/>
              <a:t>app</a:t>
            </a:r>
            <a:r>
              <a:rPr lang="en">
                <a:solidFill>
                  <a:srgbClr val="FFFFFF"/>
                </a:solidFill>
              </a:rPr>
              <a:t>-</a:t>
            </a:r>
            <a:r>
              <a:rPr lang="en"/>
              <a:t>that</a:t>
            </a:r>
            <a:r>
              <a:rPr lang="en">
                <a:solidFill>
                  <a:srgbClr val="FFFFFF"/>
                </a:solidFill>
              </a:rPr>
              <a:t>-</a:t>
            </a:r>
            <a:r>
              <a:rPr lang="en"/>
              <a:t>logs and</a:t>
            </a:r>
            <a:r>
              <a:rPr lang="en">
                <a:solidFill>
                  <a:srgbClr val="FFFFFF"/>
                </a:solidFill>
              </a:rPr>
              <a:t>-</a:t>
            </a:r>
            <a:r>
              <a:rPr lang="en"/>
              <a:t>tracks</a:t>
            </a:r>
            <a:r>
              <a:rPr lang="en">
                <a:solidFill>
                  <a:srgbClr val="FFFFFF"/>
                </a:solidFill>
              </a:rPr>
              <a:t>-</a:t>
            </a:r>
            <a:r>
              <a:rPr lang="en"/>
              <a:t>workouts. Since this is our focus, it is emphasized in our dashboard.</a:t>
            </a:r>
            <a:endParaRPr/>
          </a:p>
          <a:p>
            <a:pPr indent="0" lvl="0" marL="0" rtl="0">
              <a:spcBef>
                <a:spcPts val="0"/>
              </a:spcBef>
              <a:spcAft>
                <a:spcPts val="0"/>
              </a:spcAft>
              <a:buClr>
                <a:srgbClr val="000000"/>
              </a:buClr>
              <a:buSzPts val="1100"/>
              <a:buFont typeface="Arial"/>
              <a:buNone/>
            </a:pPr>
            <a:r>
              <a:rPr lang="en"/>
              <a:t>Users can track current and past challenges, as well as create new ones.</a:t>
            </a:r>
            <a:endParaRPr/>
          </a:p>
          <a:p>
            <a:pPr indent="0" lvl="0" marL="0" rtl="0">
              <a:spcBef>
                <a:spcPts val="0"/>
              </a:spcBef>
              <a:spcAft>
                <a:spcPts val="0"/>
              </a:spcAft>
              <a:buClr>
                <a:srgbClr val="000000"/>
              </a:buClr>
              <a:buSzPts val="1100"/>
              <a:buFont typeface="Arial"/>
              <a:buNone/>
            </a:pPr>
            <a:r>
              <a:rPr lang="en"/>
              <a:t>Users create a personalized profile shareable with friends.</a:t>
            </a:r>
            <a:endParaRPr/>
          </a:p>
          <a:p>
            <a:pPr indent="0" lvl="0" marL="0" rtl="0">
              <a:spcBef>
                <a:spcPts val="0"/>
              </a:spcBef>
              <a:spcAft>
                <a:spcPts val="0"/>
              </a:spcAft>
              <a:buClr>
                <a:srgbClr val="000000"/>
              </a:buClr>
              <a:buSzPts val="1100"/>
              <a:buFont typeface="Arial"/>
              <a:buNone/>
            </a:pPr>
            <a:r>
              <a:rPr lang="en"/>
              <a:t>Users build a network of friends/physicians who become a part of their experience.</a:t>
            </a:r>
            <a:endParaRPr/>
          </a:p>
          <a:p>
            <a:pPr indent="0" lvl="0" marL="0" rtl="0">
              <a:spcBef>
                <a:spcPts val="0"/>
              </a:spcBef>
              <a:spcAft>
                <a:spcPts val="0"/>
              </a:spcAft>
              <a:buClr>
                <a:srgbClr val="000000"/>
              </a:buClr>
              <a:buSzPts val="1100"/>
              <a:buFont typeface="Arial"/>
              <a:buNone/>
            </a:pPr>
            <a:r>
              <a:rPr lang="en"/>
              <a:t>They can track personal progress and fitness history.</a:t>
            </a:r>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Altogether, we are expecting each of these functionalities to contribute to our value proposition, inspiring users to maintain healthier lifestyles.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100">
                <a:solidFill>
                  <a:srgbClr val="004C52"/>
                </a:solidFill>
                <a:latin typeface="Karla"/>
                <a:ea typeface="Karla"/>
                <a:cs typeface="Karla"/>
                <a:sym typeface="Karla"/>
              </a:rPr>
              <a:t>We received 2 severity 4 violations, which we knew that we definitely needed to address. </a:t>
            </a:r>
            <a:endParaRPr sz="2100">
              <a:solidFill>
                <a:srgbClr val="004C52"/>
              </a:solidFill>
              <a:latin typeface="Karla"/>
              <a:ea typeface="Karla"/>
              <a:cs typeface="Karla"/>
              <a:sym typeface="Karla"/>
            </a:endParaRPr>
          </a:p>
          <a:p>
            <a:pPr indent="0" lvl="0" marL="0" rtl="0">
              <a:spcBef>
                <a:spcPts val="0"/>
              </a:spcBef>
              <a:spcAft>
                <a:spcPts val="0"/>
              </a:spcAft>
              <a:buNone/>
            </a:pPr>
            <a:r>
              <a:t/>
            </a:r>
            <a:endParaRPr sz="2100">
              <a:solidFill>
                <a:srgbClr val="004C52"/>
              </a:solidFill>
              <a:latin typeface="Karla"/>
              <a:ea typeface="Karla"/>
              <a:cs typeface="Karla"/>
              <a:sym typeface="Karla"/>
            </a:endParaRPr>
          </a:p>
          <a:p>
            <a:pPr indent="0" lvl="0" marL="0" rtl="0">
              <a:spcBef>
                <a:spcPts val="0"/>
              </a:spcBef>
              <a:spcAft>
                <a:spcPts val="0"/>
              </a:spcAft>
              <a:buNone/>
            </a:pPr>
            <a:r>
              <a:rPr lang="en" sz="2100">
                <a:solidFill>
                  <a:srgbClr val="004C52"/>
                </a:solidFill>
                <a:latin typeface="Karla"/>
                <a:ea typeface="Karla"/>
                <a:cs typeface="Karla"/>
                <a:sym typeface="Karla"/>
              </a:rPr>
              <a:t>The first was about confusion over our time setting page, which was the last step in creating a challenge. We had originally envisioned that here, users would be able to set a deadline to complete a challenge, but our evaluators were rightfully confused by it’s function, what it meant, and how they should be using it.</a:t>
            </a:r>
            <a:endParaRPr sz="2100">
              <a:solidFill>
                <a:srgbClr val="004C52"/>
              </a:solidFill>
              <a:latin typeface="Karla"/>
              <a:ea typeface="Karla"/>
              <a:cs typeface="Karla"/>
              <a:sym typeface="Karla"/>
            </a:endParaRPr>
          </a:p>
          <a:p>
            <a:pPr indent="0" lvl="0" marL="0" rtl="0">
              <a:spcBef>
                <a:spcPts val="0"/>
              </a:spcBef>
              <a:spcAft>
                <a:spcPts val="0"/>
              </a:spcAft>
              <a:buNone/>
            </a:pPr>
            <a:r>
              <a:t/>
            </a:r>
            <a:endParaRPr sz="2100">
              <a:solidFill>
                <a:srgbClr val="004C52"/>
              </a:solidFill>
              <a:latin typeface="Karla"/>
              <a:ea typeface="Karla"/>
              <a:cs typeface="Karla"/>
              <a:sym typeface="Karla"/>
            </a:endParaRPr>
          </a:p>
          <a:p>
            <a:pPr indent="0" lvl="0" marL="0" rtl="0">
              <a:spcBef>
                <a:spcPts val="0"/>
              </a:spcBef>
              <a:spcAft>
                <a:spcPts val="0"/>
              </a:spcAft>
              <a:buNone/>
            </a:pPr>
            <a:r>
              <a:rPr lang="en" sz="2100">
                <a:solidFill>
                  <a:srgbClr val="004C52"/>
                </a:solidFill>
                <a:latin typeface="Karla"/>
                <a:ea typeface="Karla"/>
                <a:cs typeface="Karla"/>
                <a:sym typeface="Karla"/>
              </a:rPr>
              <a:t>They noted in particular that they weren’t sure whether they were setting the start or end time of the challenge, especially in regards to challenging friends and letting them start the challenge with you.</a:t>
            </a:r>
            <a:endParaRPr sz="2100">
              <a:solidFill>
                <a:srgbClr val="004C52"/>
              </a:solidFill>
              <a:latin typeface="Karla"/>
              <a:ea typeface="Karla"/>
              <a:cs typeface="Karla"/>
              <a:sym typeface="Karl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rgbClr val="004C52"/>
                </a:solidFill>
                <a:latin typeface="Karla"/>
                <a:ea typeface="Karla"/>
                <a:cs typeface="Karla"/>
                <a:sym typeface="Karla"/>
              </a:rPr>
              <a:t>We also had a few severity 3 issues. These were</a:t>
            </a:r>
            <a:endParaRPr sz="1800">
              <a:solidFill>
                <a:srgbClr val="004C52"/>
              </a:solidFill>
              <a:latin typeface="Karla"/>
              <a:ea typeface="Karla"/>
              <a:cs typeface="Karla"/>
              <a:sym typeface="Karla"/>
            </a:endParaRPr>
          </a:p>
          <a:p>
            <a:pPr indent="-342900" lvl="0" marL="457200" rtl="0">
              <a:lnSpc>
                <a:spcPct val="115000"/>
              </a:lnSpc>
              <a:spcBef>
                <a:spcPts val="0"/>
              </a:spcBef>
              <a:spcAft>
                <a:spcPts val="0"/>
              </a:spcAft>
              <a:buClr>
                <a:srgbClr val="004C52"/>
              </a:buClr>
              <a:buSzPts val="1800"/>
              <a:buFont typeface="Karla"/>
              <a:buChar char="◆"/>
            </a:pPr>
            <a:r>
              <a:rPr lang="en" sz="1800">
                <a:solidFill>
                  <a:srgbClr val="004C52"/>
                </a:solidFill>
                <a:latin typeface="Karla"/>
                <a:ea typeface="Karla"/>
                <a:cs typeface="Karla"/>
                <a:sym typeface="Karla"/>
              </a:rPr>
              <a:t>How do you receive, accept, or reject challenges?</a:t>
            </a:r>
            <a:endParaRPr sz="1800">
              <a:solidFill>
                <a:srgbClr val="004C52"/>
              </a:solidFill>
              <a:latin typeface="Karla"/>
              <a:ea typeface="Karla"/>
              <a:cs typeface="Karla"/>
              <a:sym typeface="Karla"/>
            </a:endParaRPr>
          </a:p>
          <a:p>
            <a:pPr indent="-342900" lvl="0" marL="457200" rtl="0">
              <a:lnSpc>
                <a:spcPct val="115000"/>
              </a:lnSpc>
              <a:spcBef>
                <a:spcPts val="0"/>
              </a:spcBef>
              <a:spcAft>
                <a:spcPts val="0"/>
              </a:spcAft>
              <a:buClr>
                <a:srgbClr val="004C52"/>
              </a:buClr>
              <a:buSzPts val="1800"/>
              <a:buFont typeface="Karla"/>
              <a:buChar char="◆"/>
            </a:pPr>
            <a:r>
              <a:rPr lang="en" sz="1800">
                <a:solidFill>
                  <a:srgbClr val="004C52"/>
                </a:solidFill>
                <a:latin typeface="Karla"/>
                <a:ea typeface="Karla"/>
                <a:cs typeface="Karla"/>
                <a:sym typeface="Karla"/>
              </a:rPr>
              <a:t>What is the green button for on the social page? Is it for creating challenges or adding friends?</a:t>
            </a:r>
            <a:endParaRPr sz="1800">
              <a:solidFill>
                <a:srgbClr val="004C52"/>
              </a:solidFill>
              <a:latin typeface="Karla"/>
              <a:ea typeface="Karla"/>
              <a:cs typeface="Karla"/>
              <a:sym typeface="Karla"/>
            </a:endParaRPr>
          </a:p>
          <a:p>
            <a:pPr indent="-342900" lvl="0" marL="457200" rtl="0">
              <a:lnSpc>
                <a:spcPct val="115000"/>
              </a:lnSpc>
              <a:spcBef>
                <a:spcPts val="0"/>
              </a:spcBef>
              <a:spcAft>
                <a:spcPts val="0"/>
              </a:spcAft>
              <a:buClr>
                <a:srgbClr val="004C52"/>
              </a:buClr>
              <a:buSzPts val="1800"/>
              <a:buFont typeface="Karla"/>
              <a:buChar char="◆"/>
            </a:pPr>
            <a:r>
              <a:rPr lang="en" sz="1800">
                <a:solidFill>
                  <a:srgbClr val="004C52"/>
                </a:solidFill>
                <a:latin typeface="Karla"/>
                <a:ea typeface="Karla"/>
                <a:cs typeface="Karla"/>
                <a:sym typeface="Karla"/>
              </a:rPr>
              <a:t>How do you incentivize health without a defined rewards system?</a:t>
            </a:r>
            <a:endParaRPr sz="1800">
              <a:solidFill>
                <a:srgbClr val="004C52"/>
              </a:solidFill>
              <a:latin typeface="Karla"/>
              <a:ea typeface="Karla"/>
              <a:cs typeface="Karla"/>
              <a:sym typeface="Karla"/>
            </a:endParaRPr>
          </a:p>
          <a:p>
            <a:pPr indent="-342900" lvl="0" marL="457200" rtl="0">
              <a:lnSpc>
                <a:spcPct val="115000"/>
              </a:lnSpc>
              <a:spcBef>
                <a:spcPts val="0"/>
              </a:spcBef>
              <a:spcAft>
                <a:spcPts val="0"/>
              </a:spcAft>
              <a:buClr>
                <a:srgbClr val="004C52"/>
              </a:buClr>
              <a:buSzPts val="1800"/>
              <a:buFont typeface="Karla"/>
              <a:buChar char="◆"/>
            </a:pPr>
            <a:r>
              <a:rPr lang="en" sz="1800">
                <a:solidFill>
                  <a:srgbClr val="004C52"/>
                </a:solidFill>
                <a:latin typeface="Karla"/>
                <a:ea typeface="Karla"/>
                <a:cs typeface="Karla"/>
                <a:sym typeface="Karla"/>
              </a:rPr>
              <a:t>What happens if a challenge is failed?</a:t>
            </a:r>
            <a:endParaRPr sz="1800">
              <a:solidFill>
                <a:srgbClr val="004C52"/>
              </a:solidFill>
              <a:latin typeface="Karla"/>
              <a:ea typeface="Karla"/>
              <a:cs typeface="Karla"/>
              <a:sym typeface="Karla"/>
            </a:endParaRPr>
          </a:p>
          <a:p>
            <a:pPr indent="-342900" lvl="0" marL="457200" rtl="0">
              <a:lnSpc>
                <a:spcPct val="115000"/>
              </a:lnSpc>
              <a:spcBef>
                <a:spcPts val="0"/>
              </a:spcBef>
              <a:spcAft>
                <a:spcPts val="0"/>
              </a:spcAft>
              <a:buClr>
                <a:srgbClr val="004C52"/>
              </a:buClr>
              <a:buSzPts val="1800"/>
              <a:buFont typeface="Karla"/>
              <a:buChar char="◆"/>
            </a:pPr>
            <a:r>
              <a:rPr lang="en" sz="1800">
                <a:solidFill>
                  <a:srgbClr val="004C52"/>
                </a:solidFill>
                <a:latin typeface="Karla"/>
                <a:ea typeface="Karla"/>
                <a:cs typeface="Karla"/>
                <a:sym typeface="Karla"/>
              </a:rPr>
              <a:t>Why isn’t there a way to see what options a user has chosen while creating a new challenge?</a:t>
            </a:r>
            <a:endParaRPr sz="1800">
              <a:solidFill>
                <a:srgbClr val="004C52"/>
              </a:solidFill>
              <a:latin typeface="Karla"/>
              <a:ea typeface="Karla"/>
              <a:cs typeface="Karla"/>
              <a:sym typeface="Karla"/>
            </a:endParaRPr>
          </a:p>
          <a:p>
            <a:pPr indent="0" lvl="0" marL="0" rtl="0">
              <a:lnSpc>
                <a:spcPct val="115000"/>
              </a:lnSpc>
              <a:spcBef>
                <a:spcPts val="0"/>
              </a:spcBef>
              <a:spcAft>
                <a:spcPts val="0"/>
              </a:spcAft>
              <a:buNone/>
            </a:pPr>
            <a:r>
              <a:rPr lang="en" sz="1800">
                <a:solidFill>
                  <a:srgbClr val="004C52"/>
                </a:solidFill>
                <a:latin typeface="Karla"/>
                <a:ea typeface="Karla"/>
                <a:cs typeface="Karla"/>
                <a:sym typeface="Karla"/>
              </a:rPr>
              <a:t>This is all good feedback and brought up some good points, so we definitely revised our design to encompass fixes.</a:t>
            </a:r>
            <a:endParaRPr sz="1800">
              <a:solidFill>
                <a:srgbClr val="004C52"/>
              </a:solidFill>
              <a:latin typeface="Karla"/>
              <a:ea typeface="Karla"/>
              <a:cs typeface="Karla"/>
              <a:sym typeface="Karl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100">
                <a:solidFill>
                  <a:srgbClr val="004C52"/>
                </a:solidFill>
                <a:latin typeface="Karla"/>
                <a:ea typeface="Karla"/>
                <a:cs typeface="Karla"/>
                <a:sym typeface="Karla"/>
              </a:rPr>
              <a:t>We came up with a few changes to address these issues. The first was to remove our “set time” screen. Instead, we would make all challenges start at the beginning of the week and end when that week was up. We also changed the benchmark for what challenges involve.</a:t>
            </a:r>
            <a:endParaRPr sz="2100">
              <a:solidFill>
                <a:srgbClr val="004C52"/>
              </a:solidFill>
              <a:latin typeface="Karla"/>
              <a:ea typeface="Karla"/>
              <a:cs typeface="Karla"/>
              <a:sym typeface="Karla"/>
            </a:endParaRPr>
          </a:p>
          <a:p>
            <a:pPr indent="0" lvl="0" marL="0" rtl="0">
              <a:spcBef>
                <a:spcPts val="600"/>
              </a:spcBef>
              <a:spcAft>
                <a:spcPts val="0"/>
              </a:spcAft>
              <a:buNone/>
            </a:pPr>
            <a:r>
              <a:rPr lang="en" sz="2100">
                <a:solidFill>
                  <a:srgbClr val="004C52"/>
                </a:solidFill>
                <a:latin typeface="Karla"/>
                <a:ea typeface="Karla"/>
                <a:cs typeface="Karla"/>
                <a:sym typeface="Karla"/>
              </a:rPr>
              <a:t>Now users keep track of distance they want to cover, or some other applicable benchmark, like reps or weights for weightlifting or ounces for drinking water.</a:t>
            </a:r>
            <a:endParaRPr sz="2100">
              <a:solidFill>
                <a:srgbClr val="004C52"/>
              </a:solidFill>
              <a:latin typeface="Karla"/>
              <a:ea typeface="Karla"/>
              <a:cs typeface="Karla"/>
              <a:sym typeface="Karla"/>
            </a:endParaRPr>
          </a:p>
          <a:p>
            <a:pPr indent="0" lvl="0" marL="0" rtl="0">
              <a:spcBef>
                <a:spcPts val="600"/>
              </a:spcBef>
              <a:spcAft>
                <a:spcPts val="0"/>
              </a:spcAft>
              <a:buNone/>
            </a:pPr>
            <a:r>
              <a:rPr lang="en" sz="2100">
                <a:solidFill>
                  <a:srgbClr val="004C52"/>
                </a:solidFill>
                <a:latin typeface="Karla"/>
                <a:ea typeface="Karla"/>
                <a:cs typeface="Karla"/>
                <a:sym typeface="Karla"/>
              </a:rPr>
              <a:t>They could also choose to work for some amount of time, like going for a walk for 15 minutes.</a:t>
            </a:r>
            <a:endParaRPr sz="2100">
              <a:solidFill>
                <a:srgbClr val="004C52"/>
              </a:solidFill>
              <a:latin typeface="Karla"/>
              <a:ea typeface="Karla"/>
              <a:cs typeface="Karla"/>
              <a:sym typeface="Karla"/>
            </a:endParaRPr>
          </a:p>
          <a:p>
            <a:pPr indent="0" lvl="0" marL="0" rtl="0">
              <a:spcBef>
                <a:spcPts val="600"/>
              </a:spcBef>
              <a:spcAft>
                <a:spcPts val="0"/>
              </a:spcAft>
              <a:buNone/>
            </a:pPr>
            <a:r>
              <a:rPr lang="en" sz="2100">
                <a:solidFill>
                  <a:srgbClr val="004C52"/>
                </a:solidFill>
                <a:latin typeface="Karla"/>
                <a:ea typeface="Karla"/>
                <a:cs typeface="Karla"/>
                <a:sym typeface="Karla"/>
              </a:rPr>
              <a:t>We thought this was still flexible even though it was less open ended and more clearly defined. Before, it would be easy for users to flake on a running challenge - if they went for a run that was half of the distance or time they had in mind, they could still log it. It’s also explicit what they have to do in order to reach their goal for the day, which is more clear and less overwhelming.</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To start real quick I’m going to introduce Team FITLIT, which is me, Olivia, Bryce, and Denis. </a:t>
            </a:r>
            <a:endParaRPr/>
          </a:p>
          <a:p>
            <a:pPr indent="0" lvl="0" marL="0" rtl="0">
              <a:spcBef>
                <a:spcPts val="0"/>
              </a:spcBef>
              <a:spcAft>
                <a:spcPts val="0"/>
              </a:spcAft>
              <a:buNone/>
            </a:pPr>
            <a:r>
              <a:rPr lang="en"/>
              <a:t> I’m also going to do a quick refresher on out problem/solution overview and value proposition before starting with the new material that will be the focus of this presentation.</a:t>
            </a:r>
            <a:endParaRPr/>
          </a:p>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rgbClr val="004C52"/>
                </a:solidFill>
                <a:latin typeface="Karla"/>
                <a:ea typeface="Karla"/>
                <a:cs typeface="Karla"/>
                <a:sym typeface="Karla"/>
              </a:rPr>
              <a:t>The second change we came up with was modifying the way progress was shown visually,</a:t>
            </a:r>
            <a:endParaRPr sz="1800">
              <a:solidFill>
                <a:srgbClr val="004C52"/>
              </a:solidFill>
              <a:latin typeface="Karla"/>
              <a:ea typeface="Karla"/>
              <a:cs typeface="Karla"/>
              <a:sym typeface="Karla"/>
            </a:endParaRPr>
          </a:p>
          <a:p>
            <a:pPr indent="0" lvl="0" marL="0" marR="0" rtl="0" algn="l">
              <a:lnSpc>
                <a:spcPct val="115000"/>
              </a:lnSpc>
              <a:spcBef>
                <a:spcPts val="0"/>
              </a:spcBef>
              <a:spcAft>
                <a:spcPts val="0"/>
              </a:spcAft>
              <a:buNone/>
            </a:pPr>
            <a:r>
              <a:rPr lang="en" sz="1800">
                <a:solidFill>
                  <a:srgbClr val="004C52"/>
                </a:solidFill>
                <a:latin typeface="Karla"/>
                <a:ea typeface="Karla"/>
                <a:cs typeface="Karla"/>
                <a:sym typeface="Karla"/>
              </a:rPr>
              <a:t>Here, we split up the border into segments where 1 segment means 1 time that you want to perform that activity per week. When you perform that action, one more border slot gets filled in. </a:t>
            </a:r>
            <a:endParaRPr sz="1800">
              <a:solidFill>
                <a:srgbClr val="004C52"/>
              </a:solidFill>
              <a:latin typeface="Karla"/>
              <a:ea typeface="Karla"/>
              <a:cs typeface="Karla"/>
              <a:sym typeface="Karla"/>
            </a:endParaRPr>
          </a:p>
          <a:p>
            <a:pPr indent="0" lvl="0" marL="0" marR="0" rtl="0" algn="l">
              <a:lnSpc>
                <a:spcPct val="115000"/>
              </a:lnSpc>
              <a:spcBef>
                <a:spcPts val="0"/>
              </a:spcBef>
              <a:spcAft>
                <a:spcPts val="0"/>
              </a:spcAft>
              <a:buNone/>
            </a:pPr>
            <a:r>
              <a:rPr lang="en" sz="1800">
                <a:solidFill>
                  <a:srgbClr val="004C52"/>
                </a:solidFill>
                <a:latin typeface="Karla"/>
                <a:ea typeface="Karla"/>
                <a:cs typeface="Karla"/>
                <a:sym typeface="Karla"/>
              </a:rPr>
              <a:t>It’s still an easy way to track progress.</a:t>
            </a:r>
            <a:endParaRPr sz="1800">
              <a:solidFill>
                <a:srgbClr val="004C52"/>
              </a:solidFill>
              <a:latin typeface="Karla"/>
              <a:ea typeface="Karla"/>
              <a:cs typeface="Karla"/>
              <a:sym typeface="Karla"/>
            </a:endParaRPr>
          </a:p>
          <a:p>
            <a:pPr indent="0" lvl="0" marL="0" marR="0" rtl="0" algn="l">
              <a:lnSpc>
                <a:spcPct val="115000"/>
              </a:lnSpc>
              <a:spcBef>
                <a:spcPts val="0"/>
              </a:spcBef>
              <a:spcAft>
                <a:spcPts val="0"/>
              </a:spcAft>
              <a:buNone/>
            </a:pPr>
            <a:r>
              <a:rPr lang="en" sz="1800">
                <a:solidFill>
                  <a:srgbClr val="004C52"/>
                </a:solidFill>
                <a:latin typeface="Karla"/>
                <a:ea typeface="Karla"/>
                <a:cs typeface="Karla"/>
                <a:sym typeface="Karla"/>
              </a:rPr>
              <a:t>It’s also less overwhelming - the goal isn’t to complete the entire border at once, it’s to fill in one segment at a time. It’s easier to think of progress in terms of “I completed the activity that I’d allotted to for today” or “this is all that I need to do to stay on track today.”</a:t>
            </a:r>
            <a:endParaRPr sz="1800">
              <a:solidFill>
                <a:srgbClr val="004C52"/>
              </a:solidFill>
              <a:latin typeface="Karla"/>
              <a:ea typeface="Karla"/>
              <a:cs typeface="Karla"/>
              <a:sym typeface="Karla"/>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rPr lang="en">
                <a:solidFill>
                  <a:schemeClr val="dk1"/>
                </a:solidFill>
              </a:rPr>
              <a:t>The second change we came up with was modifying the way that progress is shown visually per challenge.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298450" lvl="0" marL="457200" marR="0" rtl="0" algn="l">
              <a:lnSpc>
                <a:spcPct val="115000"/>
              </a:lnSpc>
              <a:spcBef>
                <a:spcPts val="0"/>
              </a:spcBef>
              <a:spcAft>
                <a:spcPts val="0"/>
              </a:spcAft>
              <a:buClr>
                <a:schemeClr val="dk1"/>
              </a:buClr>
              <a:buSzPts val="1100"/>
              <a:buFont typeface="Arial"/>
              <a:buChar char="●"/>
            </a:pPr>
            <a:r>
              <a:rPr lang="en">
                <a:solidFill>
                  <a:schemeClr val="dk1"/>
                </a:solidFill>
              </a:rPr>
              <a:t>Border is split up - 1 segment per time that you want to perform that activity that week</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Weights 5x week</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Drink enough water 7x week</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Go for a run 2x week</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Walk for at least x amount of time 8x week</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This is just a sketch - more information about the specific goals of the challenge would be available in the prototype and when clicked to get more information</a:t>
            </a:r>
            <a:endParaRPr>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a:solidFill>
                  <a:schemeClr val="dk1"/>
                </a:solidFill>
              </a:rPr>
              <a:t>The idea here is that each time you perform this action, one slot of the border gets filled in</a:t>
            </a:r>
            <a:endParaRPr>
              <a:solidFill>
                <a:schemeClr val="dk1"/>
              </a:solidFill>
            </a:endParaRPr>
          </a:p>
          <a:p>
            <a:pPr indent="-298450" lvl="1" marL="914400" marR="0" rtl="0" algn="l">
              <a:lnSpc>
                <a:spcPct val="115000"/>
              </a:lnSpc>
              <a:spcBef>
                <a:spcPts val="0"/>
              </a:spcBef>
              <a:spcAft>
                <a:spcPts val="0"/>
              </a:spcAft>
              <a:buClr>
                <a:schemeClr val="dk1"/>
              </a:buClr>
              <a:buSzPts val="1100"/>
              <a:buChar char="○"/>
            </a:pPr>
            <a:r>
              <a:rPr lang="en">
                <a:solidFill>
                  <a:schemeClr val="dk1"/>
                </a:solidFill>
              </a:rPr>
              <a:t>It’s still an easy way to visually track your progress</a:t>
            </a:r>
            <a:endParaRPr>
              <a:solidFill>
                <a:schemeClr val="dk1"/>
              </a:solidFill>
            </a:endParaRPr>
          </a:p>
          <a:p>
            <a:pPr indent="-298450" lvl="1" marL="914400" marR="0" rtl="0" algn="l">
              <a:lnSpc>
                <a:spcPct val="115000"/>
              </a:lnSpc>
              <a:spcBef>
                <a:spcPts val="0"/>
              </a:spcBef>
              <a:spcAft>
                <a:spcPts val="0"/>
              </a:spcAft>
              <a:buClr>
                <a:schemeClr val="dk1"/>
              </a:buClr>
              <a:buSzPts val="1100"/>
              <a:buChar char="○"/>
            </a:pPr>
            <a:r>
              <a:rPr lang="en">
                <a:solidFill>
                  <a:schemeClr val="dk1"/>
                </a:solidFill>
              </a:rPr>
              <a:t>The goal isn’t to complete the entire circle at once, which could be overwhelming - it’s to fill in some portion of the border at a time. That way, if you want to do something 7x a week, it won’t be as disheartening as seeing a barely filled progress bar at the beginning of the week. It’s easier to think of progress as in terms of “I completed the goal that I had allotted for today” or, if you haven’t done it yet, “this is all I have to do today to stay on track towards my goal.”</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Novice Users -</a:t>
            </a:r>
            <a:endParaRPr/>
          </a:p>
          <a:p>
            <a:pPr indent="0" lvl="0" marL="0">
              <a:spcBef>
                <a:spcPts val="0"/>
              </a:spcBef>
              <a:spcAft>
                <a:spcPts val="0"/>
              </a:spcAft>
              <a:buNone/>
            </a:pPr>
            <a:r>
              <a:rPr lang="en"/>
              <a:t>Streamlining Challenge Creation- One improvement we made was combining all the steps of creating</a:t>
            </a:r>
            <a:endParaRPr/>
          </a:p>
          <a:p>
            <a:pPr indent="0" lvl="0" marL="0">
              <a:spcBef>
                <a:spcPts val="0"/>
              </a:spcBef>
              <a:spcAft>
                <a:spcPts val="0"/>
              </a:spcAft>
              <a:buClr>
                <a:schemeClr val="dk1"/>
              </a:buClr>
              <a:buSzPts val="1100"/>
              <a:buFont typeface="Arial"/>
              <a:buNone/>
            </a:pPr>
            <a:r>
              <a:rPr lang="en"/>
              <a:t>a new challenge into one screen, thereby reducing the number of screens required to complete</a:t>
            </a:r>
            <a:endParaRPr/>
          </a:p>
          <a:p>
            <a:pPr indent="0" lvl="0" marL="0">
              <a:spcBef>
                <a:spcPts val="0"/>
              </a:spcBef>
              <a:spcAft>
                <a:spcPts val="0"/>
              </a:spcAft>
              <a:buClr>
                <a:schemeClr val="dk1"/>
              </a:buClr>
              <a:buSzPts val="1100"/>
              <a:buFont typeface="Arial"/>
              <a:buNone/>
            </a:pPr>
            <a:r>
              <a:rPr lang="en"/>
              <a:t>the process.</a:t>
            </a:r>
            <a:endParaRPr/>
          </a:p>
          <a:p>
            <a:pPr indent="0" lvl="0" marL="0">
              <a:spcBef>
                <a:spcPts val="0"/>
              </a:spcBef>
              <a:spcAft>
                <a:spcPts val="0"/>
              </a:spcAft>
              <a:buNone/>
            </a:pPr>
            <a:r>
              <a:rPr lang="en"/>
              <a:t>“Failure” -- We felt that we wanted our application to be friendly and helpful, and punishing users</a:t>
            </a:r>
            <a:endParaRPr/>
          </a:p>
          <a:p>
            <a:pPr indent="0" lvl="0" marL="0">
              <a:spcBef>
                <a:spcPts val="0"/>
              </a:spcBef>
              <a:spcAft>
                <a:spcPts val="0"/>
              </a:spcAft>
              <a:buClr>
                <a:schemeClr val="dk1"/>
              </a:buClr>
              <a:buSzPts val="1100"/>
              <a:buFont typeface="Arial"/>
              <a:buNone/>
            </a:pPr>
            <a:r>
              <a:rPr lang="en"/>
              <a:t>for not accomplishing their goals goes against that principle.</a:t>
            </a:r>
            <a:endParaRPr/>
          </a:p>
          <a:p>
            <a:pPr indent="0" lvl="0" marL="0">
              <a:spcBef>
                <a:spcPts val="0"/>
              </a:spcBef>
              <a:spcAft>
                <a:spcPts val="0"/>
              </a:spcAft>
              <a:buNone/>
            </a:pPr>
            <a:r>
              <a:rPr lang="en"/>
              <a:t>Defined rewards system - First, we created</a:t>
            </a:r>
            <a:endParaRPr/>
          </a:p>
          <a:p>
            <a:pPr indent="0" lvl="0" marL="0">
              <a:spcBef>
                <a:spcPts val="0"/>
              </a:spcBef>
              <a:spcAft>
                <a:spcPts val="0"/>
              </a:spcAft>
              <a:buClr>
                <a:schemeClr val="dk1"/>
              </a:buClr>
              <a:buSzPts val="1100"/>
              <a:buFont typeface="Arial"/>
              <a:buNone/>
            </a:pPr>
            <a:r>
              <a:rPr lang="en"/>
              <a:t>a leveling system based on progress and challenges completed. Second, we added redefined</a:t>
            </a:r>
            <a:endParaRPr/>
          </a:p>
          <a:p>
            <a:pPr indent="0" lvl="0" marL="0">
              <a:spcBef>
                <a:spcPts val="0"/>
              </a:spcBef>
              <a:spcAft>
                <a:spcPts val="0"/>
              </a:spcAft>
              <a:buClr>
                <a:schemeClr val="dk1"/>
              </a:buClr>
              <a:buSzPts val="1100"/>
              <a:buFont typeface="Arial"/>
              <a:buNone/>
            </a:pPr>
            <a:r>
              <a:rPr lang="en"/>
              <a:t>each challenge card as a separate screen that would show historical progress on that particular</a:t>
            </a:r>
            <a:endParaRPr/>
          </a:p>
          <a:p>
            <a:pPr indent="0" lvl="0" marL="0">
              <a:spcBef>
                <a:spcPts val="0"/>
              </a:spcBef>
              <a:spcAft>
                <a:spcPts val="0"/>
              </a:spcAft>
              <a:buClr>
                <a:schemeClr val="dk1"/>
              </a:buClr>
              <a:buSzPts val="1100"/>
              <a:buFont typeface="Arial"/>
              <a:buNone/>
            </a:pPr>
            <a:r>
              <a:rPr lang="en"/>
              <a:t>activity (as seen above).</a:t>
            </a:r>
            <a:endParaRPr/>
          </a:p>
          <a:p>
            <a:pPr indent="0" lvl="0" marL="0">
              <a:spcBef>
                <a:spcPts val="0"/>
              </a:spcBef>
              <a:spcAft>
                <a:spcPts val="0"/>
              </a:spcAft>
              <a:buNone/>
            </a:pPr>
            <a:r>
              <a:rPr lang="en"/>
              <a:t>Deleting progress</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Demo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Ideas for future enhancements (multiple slides):</a:t>
            </a:r>
            <a:endParaRPr/>
          </a:p>
          <a:p>
            <a:pPr indent="0" lvl="0" marL="0">
              <a:spcBef>
                <a:spcPts val="0"/>
              </a:spcBef>
              <a:spcAft>
                <a:spcPts val="0"/>
              </a:spcAft>
              <a:buNone/>
            </a:pPr>
            <a:r>
              <a:rPr lang="en"/>
              <a:t>Scaling</a:t>
            </a:r>
            <a:endParaRPr/>
          </a:p>
          <a:p>
            <a:pPr indent="0" lvl="0" marL="0">
              <a:spcBef>
                <a:spcPts val="0"/>
              </a:spcBef>
              <a:spcAft>
                <a:spcPts val="0"/>
              </a:spcAft>
              <a:buNone/>
            </a:pPr>
            <a:r>
              <a:rPr lang="en"/>
              <a:t>Finish implementation of everything</a:t>
            </a:r>
            <a:endParaRPr/>
          </a:p>
          <a:p>
            <a:pPr indent="0" lvl="0" marL="0">
              <a:spcBef>
                <a:spcPts val="0"/>
              </a:spcBef>
              <a:spcAft>
                <a:spcPts val="0"/>
              </a:spcAft>
              <a:buNone/>
            </a:pPr>
            <a:r>
              <a:rPr lang="en"/>
              <a:t>Choose any type of challenge</a:t>
            </a:r>
            <a:endParaRPr/>
          </a:p>
          <a:p>
            <a:pPr indent="0" lvl="0" marL="0">
              <a:spcBef>
                <a:spcPts val="0"/>
              </a:spcBef>
              <a:spcAft>
                <a:spcPts val="0"/>
              </a:spcAft>
              <a:buNone/>
            </a:pPr>
            <a:r>
              <a:rPr lang="en"/>
              <a:t>Adding Friends</a:t>
            </a:r>
            <a:endParaRPr/>
          </a:p>
          <a:p>
            <a:pPr indent="0" lvl="0" marL="0">
              <a:spcBef>
                <a:spcPts val="0"/>
              </a:spcBef>
              <a:spcAft>
                <a:spcPts val="0"/>
              </a:spcAft>
              <a:buNone/>
            </a:pPr>
            <a:r>
              <a:rPr lang="en"/>
              <a:t>Accepting requests</a:t>
            </a:r>
            <a:endParaRPr/>
          </a:p>
          <a:p>
            <a:pPr indent="0" lvl="0" marL="0">
              <a:spcBef>
                <a:spcPts val="0"/>
              </a:spcBef>
              <a:spcAft>
                <a:spcPts val="0"/>
              </a:spcAft>
              <a:buNone/>
            </a:pPr>
            <a:r>
              <a:rPr lang="en"/>
              <a:t>Levels</a:t>
            </a:r>
            <a:endParaRPr/>
          </a:p>
          <a:p>
            <a:pPr indent="0" lvl="0" marL="0">
              <a:spcBef>
                <a:spcPts val="0"/>
              </a:spcBef>
              <a:spcAft>
                <a:spcPts val="0"/>
              </a:spcAft>
              <a:buNone/>
            </a:pPr>
            <a:r>
              <a:rPr lang="en"/>
              <a:t>Make friend’s page table view non-clickable</a:t>
            </a:r>
            <a:endParaRPr/>
          </a:p>
          <a:p>
            <a:pPr indent="0" lvl="0" marL="0">
              <a:spcBef>
                <a:spcPts val="0"/>
              </a:spcBef>
              <a:spcAft>
                <a:spcPts val="0"/>
              </a:spcAft>
              <a:buNone/>
            </a:pPr>
            <a:r>
              <a:rPr lang="en"/>
              <a:t>Add details</a:t>
            </a:r>
            <a:endParaRPr/>
          </a:p>
          <a:p>
            <a:pPr indent="0" lvl="0" marL="0">
              <a:spcBef>
                <a:spcPts val="0"/>
              </a:spcBef>
              <a:spcAft>
                <a:spcPts val="0"/>
              </a:spcAft>
              <a:buNone/>
            </a:pPr>
            <a:r>
              <a:rPr lang="en"/>
              <a:t>Expand scope of weights </a:t>
            </a:r>
            <a:endParaRPr/>
          </a:p>
          <a:p>
            <a:pPr indent="0" lvl="0" marL="0">
              <a:spcBef>
                <a:spcPts val="0"/>
              </a:spcBef>
              <a:spcAft>
                <a:spcPts val="0"/>
              </a:spcAft>
              <a:buNone/>
            </a:pPr>
            <a:r>
              <a:rPr lang="en"/>
              <a:t>Deleted progress added by accident</a:t>
            </a:r>
            <a:endParaRPr/>
          </a:p>
          <a:p>
            <a:pPr indent="0" lvl="0" marL="0">
              <a:spcBef>
                <a:spcPts val="0"/>
              </a:spcBef>
              <a:spcAft>
                <a:spcPts val="0"/>
              </a:spcAft>
              <a:buNone/>
            </a:pPr>
            <a:r>
              <a:rPr lang="en"/>
              <a:t>Figure out what we want from the chart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Ideas for future enhancements (multiple slides):</a:t>
            </a:r>
            <a:endParaRPr/>
          </a:p>
          <a:p>
            <a:pPr indent="0" lvl="0" marL="0" rtl="0">
              <a:spcBef>
                <a:spcPts val="0"/>
              </a:spcBef>
              <a:spcAft>
                <a:spcPts val="0"/>
              </a:spcAft>
              <a:buNone/>
            </a:pPr>
            <a:r>
              <a:rPr lang="en"/>
              <a:t>Scaling</a:t>
            </a:r>
            <a:endParaRPr/>
          </a:p>
          <a:p>
            <a:pPr indent="0" lvl="0" marL="0" rtl="0">
              <a:spcBef>
                <a:spcPts val="0"/>
              </a:spcBef>
              <a:spcAft>
                <a:spcPts val="0"/>
              </a:spcAft>
              <a:buNone/>
            </a:pPr>
            <a:r>
              <a:rPr lang="en"/>
              <a:t>Finish implementation of everything</a:t>
            </a:r>
            <a:endParaRPr/>
          </a:p>
          <a:p>
            <a:pPr indent="0" lvl="0" marL="0" rtl="0">
              <a:spcBef>
                <a:spcPts val="0"/>
              </a:spcBef>
              <a:spcAft>
                <a:spcPts val="0"/>
              </a:spcAft>
              <a:buNone/>
            </a:pPr>
            <a:r>
              <a:rPr lang="en"/>
              <a:t>Choose any type of challenge</a:t>
            </a:r>
            <a:endParaRPr/>
          </a:p>
          <a:p>
            <a:pPr indent="0" lvl="0" marL="0" rtl="0">
              <a:spcBef>
                <a:spcPts val="0"/>
              </a:spcBef>
              <a:spcAft>
                <a:spcPts val="0"/>
              </a:spcAft>
              <a:buNone/>
            </a:pPr>
            <a:r>
              <a:rPr lang="en"/>
              <a:t>Adding Friends</a:t>
            </a:r>
            <a:endParaRPr/>
          </a:p>
          <a:p>
            <a:pPr indent="0" lvl="0" marL="0" rtl="0">
              <a:spcBef>
                <a:spcPts val="0"/>
              </a:spcBef>
              <a:spcAft>
                <a:spcPts val="0"/>
              </a:spcAft>
              <a:buNone/>
            </a:pPr>
            <a:r>
              <a:rPr lang="en"/>
              <a:t>Accepting requests</a:t>
            </a:r>
            <a:endParaRPr/>
          </a:p>
          <a:p>
            <a:pPr indent="0" lvl="0" marL="0" rtl="0">
              <a:spcBef>
                <a:spcPts val="0"/>
              </a:spcBef>
              <a:spcAft>
                <a:spcPts val="0"/>
              </a:spcAft>
              <a:buNone/>
            </a:pPr>
            <a:r>
              <a:rPr lang="en"/>
              <a:t>Levels</a:t>
            </a:r>
            <a:endParaRPr/>
          </a:p>
          <a:p>
            <a:pPr indent="0" lvl="0" marL="0" rtl="0">
              <a:spcBef>
                <a:spcPts val="0"/>
              </a:spcBef>
              <a:spcAft>
                <a:spcPts val="0"/>
              </a:spcAft>
              <a:buNone/>
            </a:pPr>
            <a:r>
              <a:rPr lang="en"/>
              <a:t>Make friend’s page table view non-clickable</a:t>
            </a:r>
            <a:endParaRPr/>
          </a:p>
          <a:p>
            <a:pPr indent="0" lvl="0" marL="0" rtl="0">
              <a:spcBef>
                <a:spcPts val="0"/>
              </a:spcBef>
              <a:spcAft>
                <a:spcPts val="0"/>
              </a:spcAft>
              <a:buNone/>
            </a:pPr>
            <a:r>
              <a:rPr lang="en"/>
              <a:t>Add details</a:t>
            </a:r>
            <a:endParaRPr/>
          </a:p>
          <a:p>
            <a:pPr indent="0" lvl="0" marL="0" rtl="0">
              <a:spcBef>
                <a:spcPts val="0"/>
              </a:spcBef>
              <a:spcAft>
                <a:spcPts val="0"/>
              </a:spcAft>
              <a:buNone/>
            </a:pPr>
            <a:r>
              <a:rPr lang="en"/>
              <a:t>Expand scope of weights </a:t>
            </a:r>
            <a:endParaRPr/>
          </a:p>
          <a:p>
            <a:pPr indent="0" lvl="0" marL="0" rtl="0">
              <a:spcBef>
                <a:spcPts val="0"/>
              </a:spcBef>
              <a:spcAft>
                <a:spcPts val="0"/>
              </a:spcAft>
              <a:buNone/>
            </a:pPr>
            <a:r>
              <a:rPr lang="en"/>
              <a:t>Deleted progress added by accident</a:t>
            </a:r>
            <a:endParaRPr/>
          </a:p>
          <a:p>
            <a:pPr indent="0" lvl="0" marL="0" rtl="0">
              <a:spcBef>
                <a:spcPts val="0"/>
              </a:spcBef>
              <a:spcAft>
                <a:spcPts val="0"/>
              </a:spcAft>
              <a:buNone/>
            </a:pPr>
            <a:r>
              <a:rPr lang="en"/>
              <a:t>Figure out what we want from the chart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Based on our needfinding interviews at the beginning of the quarter, we articulated the following problem overview:</a:t>
            </a:r>
            <a:endParaRPr>
              <a:solidFill>
                <a:schemeClr val="dk1"/>
              </a:solidFill>
            </a:endParaRPr>
          </a:p>
          <a:p>
            <a:pPr indent="0" lvl="0" marL="0" rtl="0">
              <a:spcBef>
                <a:spcPts val="600"/>
              </a:spcBef>
              <a:spcAft>
                <a:spcPts val="0"/>
              </a:spcAft>
              <a:buClr>
                <a:schemeClr val="dk1"/>
              </a:buClr>
              <a:buSzPts val="1100"/>
              <a:buFont typeface="Arial"/>
              <a:buNone/>
            </a:pPr>
            <a:r>
              <a:rPr lang="en" sz="2100">
                <a:solidFill>
                  <a:srgbClr val="004C52"/>
                </a:solidFill>
                <a:latin typeface="Karla"/>
                <a:ea typeface="Karla"/>
                <a:cs typeface="Karla"/>
                <a:sym typeface="Karla"/>
              </a:rPr>
              <a:t>Although many people want to stay healthy, </a:t>
            </a:r>
            <a:r>
              <a:rPr b="1" lang="en" sz="2100">
                <a:solidFill>
                  <a:srgbClr val="004C52"/>
                </a:solidFill>
                <a:latin typeface="Karla"/>
                <a:ea typeface="Karla"/>
                <a:cs typeface="Karla"/>
                <a:sym typeface="Karla"/>
              </a:rPr>
              <a:t>they rarely prioritize their health</a:t>
            </a:r>
            <a:r>
              <a:rPr lang="en" sz="2100">
                <a:solidFill>
                  <a:srgbClr val="004C52"/>
                </a:solidFill>
                <a:latin typeface="Karla"/>
                <a:ea typeface="Karla"/>
                <a:cs typeface="Karla"/>
                <a:sym typeface="Karla"/>
              </a:rPr>
              <a:t>, saying they don’t have time, don’t want to wait for the long-term benefits, or prefer to do other, more social, activities.</a:t>
            </a:r>
            <a:endParaRPr sz="2100">
              <a:solidFill>
                <a:srgbClr val="004C52"/>
              </a:solidFill>
              <a:latin typeface="Karla"/>
              <a:ea typeface="Karla"/>
              <a:cs typeface="Karla"/>
              <a:sym typeface="Karla"/>
            </a:endParaRPr>
          </a:p>
          <a:p>
            <a:pPr indent="0" lvl="0" marL="0" rtl="0">
              <a:spcBef>
                <a:spcPts val="600"/>
              </a:spcBef>
              <a:spcAft>
                <a:spcPts val="0"/>
              </a:spcAft>
              <a:buClr>
                <a:schemeClr val="dk1"/>
              </a:buClr>
              <a:buSzPts val="1100"/>
              <a:buFont typeface="Arial"/>
              <a:buNone/>
            </a:pPr>
            <a:r>
              <a:t/>
            </a:r>
            <a:endParaRPr sz="2100">
              <a:solidFill>
                <a:srgbClr val="004C52"/>
              </a:solidFill>
              <a:latin typeface="Karla"/>
              <a:ea typeface="Karla"/>
              <a:cs typeface="Karla"/>
              <a:sym typeface="Karla"/>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Shape 74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41" name="Shape 7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So in response, we developed the following solution:</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spcBef>
                <a:spcPts val="600"/>
              </a:spcBef>
              <a:spcAft>
                <a:spcPts val="0"/>
              </a:spcAft>
              <a:buClr>
                <a:schemeClr val="dk1"/>
              </a:buClr>
              <a:buSzPts val="1100"/>
              <a:buFont typeface="Arial"/>
              <a:buNone/>
            </a:pPr>
            <a:r>
              <a:rPr lang="en" sz="2100">
                <a:solidFill>
                  <a:srgbClr val="004C52"/>
                </a:solidFill>
                <a:latin typeface="Karla"/>
                <a:ea typeface="Karla"/>
                <a:cs typeface="Karla"/>
                <a:sym typeface="Karla"/>
              </a:rPr>
              <a:t>We want a product that offers </a:t>
            </a:r>
            <a:r>
              <a:rPr b="1" lang="en" sz="2100">
                <a:solidFill>
                  <a:srgbClr val="004C52"/>
                </a:solidFill>
                <a:latin typeface="Karla"/>
                <a:ea typeface="Karla"/>
                <a:cs typeface="Karla"/>
                <a:sym typeface="Karla"/>
              </a:rPr>
              <a:t>meaningful social connection</a:t>
            </a:r>
            <a:r>
              <a:rPr lang="en" sz="2100">
                <a:solidFill>
                  <a:srgbClr val="004C52"/>
                </a:solidFill>
                <a:latin typeface="Karla"/>
                <a:ea typeface="Karla"/>
                <a:cs typeface="Karla"/>
                <a:sym typeface="Karla"/>
              </a:rPr>
              <a:t> and </a:t>
            </a:r>
            <a:r>
              <a:rPr b="1" lang="en" sz="2100">
                <a:solidFill>
                  <a:srgbClr val="004C52"/>
                </a:solidFill>
                <a:latin typeface="Karla"/>
                <a:ea typeface="Karla"/>
                <a:cs typeface="Karla"/>
                <a:sym typeface="Karla"/>
              </a:rPr>
              <a:t>immediate rewards</a:t>
            </a:r>
            <a:r>
              <a:rPr lang="en" sz="2100">
                <a:solidFill>
                  <a:srgbClr val="004C52"/>
                </a:solidFill>
                <a:latin typeface="Karla"/>
                <a:ea typeface="Karla"/>
                <a:cs typeface="Karla"/>
                <a:sym typeface="Karla"/>
              </a:rPr>
              <a:t> when users meet fitness and nutrition goals.</a:t>
            </a:r>
            <a:endParaRPr sz="2100">
              <a:solidFill>
                <a:srgbClr val="004C52"/>
              </a:solidFill>
              <a:latin typeface="Karla"/>
              <a:ea typeface="Karla"/>
              <a:cs typeface="Karla"/>
              <a:sym typeface="Karla"/>
            </a:endParaRPr>
          </a:p>
          <a:p>
            <a:pPr indent="0" lvl="0" marL="0" rtl="0">
              <a:spcBef>
                <a:spcPts val="600"/>
              </a:spcBef>
              <a:spcAft>
                <a:spcPts val="0"/>
              </a:spcAft>
              <a:buClr>
                <a:schemeClr val="dk1"/>
              </a:buClr>
              <a:buSzPts val="1100"/>
              <a:buFont typeface="Arial"/>
              <a:buNone/>
            </a:pPr>
            <a:r>
              <a:t/>
            </a:r>
            <a:endParaRPr sz="2100">
              <a:solidFill>
                <a:srgbClr val="004C52"/>
              </a:solidFill>
              <a:latin typeface="Karla"/>
              <a:ea typeface="Karla"/>
              <a:cs typeface="Karla"/>
              <a:sym typeface="Karla"/>
            </a:endParaRPr>
          </a:p>
          <a:p>
            <a:pPr indent="0" lvl="0" marL="0" rtl="0">
              <a:spcBef>
                <a:spcPts val="600"/>
              </a:spcBef>
              <a:spcAft>
                <a:spcPts val="0"/>
              </a:spcAft>
              <a:buNone/>
            </a:pPr>
            <a:r>
              <a:rPr lang="en" sz="2100">
                <a:solidFill>
                  <a:srgbClr val="004C52"/>
                </a:solidFill>
                <a:latin typeface="Karla"/>
                <a:ea typeface="Karla"/>
                <a:cs typeface="Karla"/>
                <a:sym typeface="Karla"/>
              </a:rPr>
              <a:t>This should motivate people to be more excited about maintaining a healthy lifestyle, demonstrating that </a:t>
            </a:r>
            <a:r>
              <a:rPr b="1" lang="en" sz="2100">
                <a:solidFill>
                  <a:srgbClr val="004C52"/>
                </a:solidFill>
                <a:latin typeface="Karla"/>
                <a:ea typeface="Karla"/>
                <a:cs typeface="Karla"/>
                <a:sym typeface="Karla"/>
              </a:rPr>
              <a:t>the act itself - not the incentives - is worth prioritizing.</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High level solution with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 of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Project title and team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interviewed a total of 7-8 people. College students and recent graduates are just now taking care of their own health by themselves. Recreational fitness hobbyists have developed healthy habits to keep themselves in shape. Healthcare workers and professionals have extensive experience and knowledge in the health field.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004C52"/>
        </a:solidFill>
      </p:bgPr>
    </p:bg>
    <p:spTree>
      <p:nvGrpSpPr>
        <p:cNvPr id="8" name="Shape 8"/>
        <p:cNvGrpSpPr/>
        <p:nvPr/>
      </p:nvGrpSpPr>
      <p:grpSpPr>
        <a:xfrm>
          <a:off x="0" y="0"/>
          <a:ext cx="0" cy="0"/>
          <a:chOff x="0" y="0"/>
          <a:chExt cx="0" cy="0"/>
        </a:xfrm>
      </p:grpSpPr>
      <p:sp>
        <p:nvSpPr>
          <p:cNvPr id="9" name="Shape 9"/>
          <p:cNvSpPr/>
          <p:nvPr/>
        </p:nvSpPr>
        <p:spPr>
          <a:xfrm flipH="1">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0" name="Shape 10"/>
          <p:cNvSpPr/>
          <p:nvPr/>
        </p:nvSpPr>
        <p:spPr>
          <a:xfrm>
            <a:off x="-5900" y="759982"/>
            <a:ext cx="9144150" cy="3769800"/>
          </a:xfrm>
          <a:custGeom>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1" name="Shape 11"/>
          <p:cNvSpPr/>
          <p:nvPr/>
        </p:nvSpPr>
        <p:spPr>
          <a:xfrm>
            <a:off x="0" y="1351100"/>
            <a:ext cx="9156075" cy="2889063"/>
          </a:xfrm>
          <a:custGeom>
            <a:pathLst>
              <a:path extrusionOk="0" h="106157" w="366243">
                <a:moveTo>
                  <a:pt x="241" y="0"/>
                </a:moveTo>
                <a:lnTo>
                  <a:pt x="0" y="77929"/>
                </a:lnTo>
                <a:lnTo>
                  <a:pt x="366243" y="106157"/>
                </a:lnTo>
                <a:lnTo>
                  <a:pt x="366243" y="4102"/>
                </a:lnTo>
                <a:close/>
              </a:path>
            </a:pathLst>
          </a:custGeom>
          <a:solidFill>
            <a:srgbClr val="ABE33F">
              <a:alpha val="81150"/>
            </a:srgbClr>
          </a:solidFill>
          <a:ln>
            <a:noFill/>
          </a:ln>
        </p:spPr>
      </p:sp>
      <p:sp>
        <p:nvSpPr>
          <p:cNvPr id="12" name="Shape 12"/>
          <p:cNvSpPr txBox="1"/>
          <p:nvPr>
            <p:ph type="ctrTitle"/>
          </p:nvPr>
        </p:nvSpPr>
        <p:spPr>
          <a:xfrm>
            <a:off x="1719025" y="1991825"/>
            <a:ext cx="5706000" cy="1159800"/>
          </a:xfrm>
          <a:prstGeom prst="rect">
            <a:avLst/>
          </a:prstGeom>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83" name="Shape 83"/>
        <p:cNvGrpSpPr/>
        <p:nvPr/>
      </p:nvGrpSpPr>
      <p:grpSpPr>
        <a:xfrm>
          <a:off x="0" y="0"/>
          <a:ext cx="0" cy="0"/>
          <a:chOff x="0" y="0"/>
          <a:chExt cx="0" cy="0"/>
        </a:xfrm>
      </p:grpSpPr>
      <p:sp>
        <p:nvSpPr>
          <p:cNvPr id="84" name="Shape 8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Shape 8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6" name="Shape 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qua">
    <p:spTree>
      <p:nvGrpSpPr>
        <p:cNvPr id="87" name="Shape 87"/>
        <p:cNvGrpSpPr/>
        <p:nvPr/>
      </p:nvGrpSpPr>
      <p:grpSpPr>
        <a:xfrm>
          <a:off x="0" y="0"/>
          <a:ext cx="0" cy="0"/>
          <a:chOff x="0" y="0"/>
          <a:chExt cx="0" cy="0"/>
        </a:xfrm>
      </p:grpSpPr>
      <p:sp>
        <p:nvSpPr>
          <p:cNvPr id="88" name="Shape 88"/>
          <p:cNvSpPr/>
          <p:nvPr/>
        </p:nvSpPr>
        <p:spPr>
          <a:xfrm>
            <a:off x="407150" y="407075"/>
            <a:ext cx="8329800" cy="4329300"/>
          </a:xfrm>
          <a:prstGeom prst="rect">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a:off x="-117275" y="847257"/>
            <a:ext cx="605400" cy="6054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a:off x="217850" y="171250"/>
            <a:ext cx="1054200" cy="10542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1397225" y="337514"/>
            <a:ext cx="136800" cy="1368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488128" y="1334485"/>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7847950" y="4168079"/>
            <a:ext cx="1097700" cy="1097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a:off x="8507494" y="2981146"/>
            <a:ext cx="774600" cy="7746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8622049" y="3872635"/>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7550022" y="4801658"/>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a:off x="7325661" y="4674667"/>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2" name="Shape 102"/>
          <p:cNvGrpSpPr/>
          <p:nvPr/>
        </p:nvGrpSpPr>
        <p:grpSpPr>
          <a:xfrm>
            <a:off x="8142375" y="4477573"/>
            <a:ext cx="508851" cy="478711"/>
            <a:chOff x="5972700" y="2330200"/>
            <a:chExt cx="411625" cy="387275"/>
          </a:xfrm>
        </p:grpSpPr>
        <p:sp>
          <p:nvSpPr>
            <p:cNvPr id="103" name="Shape 103"/>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5" name="Shape 105"/>
          <p:cNvGrpSpPr/>
          <p:nvPr/>
        </p:nvGrpSpPr>
        <p:grpSpPr>
          <a:xfrm>
            <a:off x="545621" y="382390"/>
            <a:ext cx="398658" cy="631920"/>
            <a:chOff x="6718575" y="2318625"/>
            <a:chExt cx="256950" cy="407375"/>
          </a:xfrm>
        </p:grpSpPr>
        <p:sp>
          <p:nvSpPr>
            <p:cNvPr id="106" name="Shape 10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4" name="Shape 114"/>
          <p:cNvSpPr txBox="1"/>
          <p:nvPr>
            <p:ph idx="12" type="sldNum"/>
          </p:nvPr>
        </p:nvSpPr>
        <p:spPr>
          <a:xfrm>
            <a:off x="8117984" y="418063"/>
            <a:ext cx="5487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Magenta">
    <p:spTree>
      <p:nvGrpSpPr>
        <p:cNvPr id="115" name="Shape 115"/>
        <p:cNvGrpSpPr/>
        <p:nvPr/>
      </p:nvGrpSpPr>
      <p:grpSpPr>
        <a:xfrm>
          <a:off x="0" y="0"/>
          <a:ext cx="0" cy="0"/>
          <a:chOff x="0" y="0"/>
          <a:chExt cx="0" cy="0"/>
        </a:xfrm>
      </p:grpSpPr>
      <p:sp>
        <p:nvSpPr>
          <p:cNvPr id="116" name="Shape 116"/>
          <p:cNvSpPr/>
          <p:nvPr/>
        </p:nvSpPr>
        <p:spPr>
          <a:xfrm>
            <a:off x="407150" y="407075"/>
            <a:ext cx="8329800" cy="4329300"/>
          </a:xfrm>
          <a:prstGeom prst="rect">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217850" y="171250"/>
            <a:ext cx="1054200" cy="10542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a:off x="1397225" y="337514"/>
            <a:ext cx="136800" cy="1368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488128" y="1334485"/>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8094101" y="3973940"/>
            <a:ext cx="413400" cy="4134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9" name="Shape 129"/>
          <p:cNvGrpSpPr/>
          <p:nvPr/>
        </p:nvGrpSpPr>
        <p:grpSpPr>
          <a:xfrm>
            <a:off x="8142375" y="4477573"/>
            <a:ext cx="508851" cy="478711"/>
            <a:chOff x="5972700" y="2330200"/>
            <a:chExt cx="411625" cy="387275"/>
          </a:xfrm>
        </p:grpSpPr>
        <p:sp>
          <p:nvSpPr>
            <p:cNvPr id="130" name="Shape 130"/>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32" name="Shape 132"/>
          <p:cNvGrpSpPr/>
          <p:nvPr/>
        </p:nvGrpSpPr>
        <p:grpSpPr>
          <a:xfrm>
            <a:off x="545621" y="382390"/>
            <a:ext cx="398658" cy="631920"/>
            <a:chOff x="6718575" y="2318625"/>
            <a:chExt cx="256950" cy="407375"/>
          </a:xfrm>
        </p:grpSpPr>
        <p:sp>
          <p:nvSpPr>
            <p:cNvPr id="133" name="Shape 13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Shape 141"/>
          <p:cNvSpPr/>
          <p:nvPr/>
        </p:nvSpPr>
        <p:spPr>
          <a:xfrm>
            <a:off x="-117275" y="847257"/>
            <a:ext cx="605400" cy="605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txBox="1"/>
          <p:nvPr>
            <p:ph idx="12" type="sldNum"/>
          </p:nvPr>
        </p:nvSpPr>
        <p:spPr>
          <a:xfrm>
            <a:off x="8117984" y="418063"/>
            <a:ext cx="5487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Shape 148"/>
          <p:cNvSpPr/>
          <p:nvPr/>
        </p:nvSpPr>
        <p:spPr>
          <a:xfrm>
            <a:off x="2630450" y="630150"/>
            <a:ext cx="3883200" cy="38832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5430350" y="228600"/>
            <a:ext cx="1388100" cy="13881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a:off x="5908250" y="4660825"/>
            <a:ext cx="605400" cy="6054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2706650" y="3872629"/>
            <a:ext cx="1097700" cy="10977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a:off x="2081694" y="771271"/>
            <a:ext cx="774600" cy="7746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a:off x="6513651" y="161669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a:off x="2420476" y="3612044"/>
            <a:ext cx="336900" cy="336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a:off x="2362484" y="1670133"/>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6818461" y="1338692"/>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6163989" y="4374525"/>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2300611" y="990190"/>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59" name="Shape 159"/>
          <p:cNvGrpSpPr/>
          <p:nvPr/>
        </p:nvGrpSpPr>
        <p:grpSpPr>
          <a:xfrm>
            <a:off x="3001075" y="4182123"/>
            <a:ext cx="508851" cy="478711"/>
            <a:chOff x="5972700" y="2330200"/>
            <a:chExt cx="411625" cy="387275"/>
          </a:xfrm>
        </p:grpSpPr>
        <p:sp>
          <p:nvSpPr>
            <p:cNvPr id="160" name="Shape 160"/>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2" name="Shape 162"/>
          <p:cNvGrpSpPr/>
          <p:nvPr/>
        </p:nvGrpSpPr>
        <p:grpSpPr>
          <a:xfrm>
            <a:off x="5861768" y="506559"/>
            <a:ext cx="524975" cy="832145"/>
            <a:chOff x="6718575" y="2318625"/>
            <a:chExt cx="256950" cy="407375"/>
          </a:xfrm>
        </p:grpSpPr>
        <p:sp>
          <p:nvSpPr>
            <p:cNvPr id="163" name="Shape 16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4" name="Shape 16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5" name="Shape 16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6" name="Shape 16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7" name="Shape 16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8" name="Shape 16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69" name="Shape 16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70" name="Shape 17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grpSp>
      <p:sp>
        <p:nvSpPr>
          <p:cNvPr id="171" name="Shape 171"/>
          <p:cNvSpPr txBox="1"/>
          <p:nvPr>
            <p:ph type="ctrTitle"/>
          </p:nvPr>
        </p:nvSpPr>
        <p:spPr>
          <a:xfrm>
            <a:off x="2757250" y="961350"/>
            <a:ext cx="3629400" cy="3220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Shape 172"/>
          <p:cNvSpPr/>
          <p:nvPr/>
        </p:nvSpPr>
        <p:spPr>
          <a:xfrm>
            <a:off x="2757247" y="861970"/>
            <a:ext cx="300900" cy="300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3509928" y="4757335"/>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a:off x="5494851" y="4374527"/>
            <a:ext cx="413400" cy="4134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75" name="Shape 175"/>
        <p:cNvGrpSpPr/>
        <p:nvPr/>
      </p:nvGrpSpPr>
      <p:grpSpPr>
        <a:xfrm>
          <a:off x="0" y="0"/>
          <a:ext cx="0" cy="0"/>
          <a:chOff x="0" y="0"/>
          <a:chExt cx="0" cy="0"/>
        </a:xfrm>
      </p:grpSpPr>
      <p:sp>
        <p:nvSpPr>
          <p:cNvPr id="176" name="Shape 176"/>
          <p:cNvSpPr/>
          <p:nvPr/>
        </p:nvSpPr>
        <p:spPr>
          <a:xfrm>
            <a:off x="407150" y="407075"/>
            <a:ext cx="8329800" cy="4329300"/>
          </a:xfrm>
          <a:prstGeom prst="rect">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a:off x="2630450" y="630150"/>
            <a:ext cx="3883200" cy="38832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5430350" y="228600"/>
            <a:ext cx="1388100" cy="13881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5908250" y="4660825"/>
            <a:ext cx="605400" cy="6054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2706650" y="3872629"/>
            <a:ext cx="1097700" cy="10977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2081694" y="771271"/>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6513651" y="1616690"/>
            <a:ext cx="413400" cy="4134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2420476" y="3612044"/>
            <a:ext cx="336900" cy="336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2362484" y="1670133"/>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6818461" y="1338692"/>
            <a:ext cx="93900" cy="939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6163989" y="4374525"/>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2300611" y="990190"/>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8" name="Shape 188"/>
          <p:cNvGrpSpPr/>
          <p:nvPr/>
        </p:nvGrpSpPr>
        <p:grpSpPr>
          <a:xfrm>
            <a:off x="3001075" y="4182123"/>
            <a:ext cx="508851" cy="478711"/>
            <a:chOff x="5972700" y="2330200"/>
            <a:chExt cx="411625" cy="387275"/>
          </a:xfrm>
        </p:grpSpPr>
        <p:sp>
          <p:nvSpPr>
            <p:cNvPr id="189" name="Shape 189"/>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1" name="Shape 191"/>
          <p:cNvGrpSpPr/>
          <p:nvPr/>
        </p:nvGrpSpPr>
        <p:grpSpPr>
          <a:xfrm>
            <a:off x="5861768" y="506559"/>
            <a:ext cx="524975" cy="832145"/>
            <a:chOff x="6718575" y="2318625"/>
            <a:chExt cx="256950" cy="407375"/>
          </a:xfrm>
        </p:grpSpPr>
        <p:sp>
          <p:nvSpPr>
            <p:cNvPr id="192" name="Shape 192"/>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3" name="Shape 19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4" name="Shape 19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5" name="Shape 19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6" name="Shape 19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7" name="Shape 19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8" name="Shape 19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199" name="Shape 199"/>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grpSp>
      <p:sp>
        <p:nvSpPr>
          <p:cNvPr id="200" name="Shape 200"/>
          <p:cNvSpPr/>
          <p:nvPr/>
        </p:nvSpPr>
        <p:spPr>
          <a:xfrm>
            <a:off x="2757247" y="861970"/>
            <a:ext cx="300900" cy="3009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3509928" y="4757335"/>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5494851" y="4374527"/>
            <a:ext cx="413400" cy="4134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txBox="1"/>
          <p:nvPr>
            <p:ph type="ctrTitle"/>
          </p:nvPr>
        </p:nvSpPr>
        <p:spPr>
          <a:xfrm>
            <a:off x="2886100" y="1888150"/>
            <a:ext cx="3371700" cy="1159800"/>
          </a:xfrm>
          <a:prstGeom prst="rect">
            <a:avLst/>
          </a:prstGeom>
        </p:spPr>
        <p:txBody>
          <a:bodyPr anchorCtr="0" anchor="b" bIns="91425" lIns="91425" spcFirstLastPara="1" rIns="91425" wrap="square" tIns="91425"/>
          <a:lstStyle>
            <a:lvl1pPr lvl="0" rtl="0" algn="ctr">
              <a:spcBef>
                <a:spcPts val="0"/>
              </a:spcBef>
              <a:spcAft>
                <a:spcPts val="0"/>
              </a:spcAft>
              <a:buClr>
                <a:srgbClr val="02BDC7"/>
              </a:buClr>
              <a:buSzPts val="3000"/>
              <a:buNone/>
              <a:defRPr sz="3000">
                <a:solidFill>
                  <a:srgbClr val="02BDC7"/>
                </a:solidFill>
              </a:defRPr>
            </a:lvl1pPr>
            <a:lvl2pPr lvl="1" rtl="0" algn="ctr">
              <a:spcBef>
                <a:spcPts val="0"/>
              </a:spcBef>
              <a:spcAft>
                <a:spcPts val="0"/>
              </a:spcAft>
              <a:buClr>
                <a:srgbClr val="02BDC7"/>
              </a:buClr>
              <a:buSzPts val="3000"/>
              <a:buNone/>
              <a:defRPr sz="3000">
                <a:solidFill>
                  <a:srgbClr val="02BDC7"/>
                </a:solidFill>
              </a:defRPr>
            </a:lvl2pPr>
            <a:lvl3pPr lvl="2" rtl="0" algn="ctr">
              <a:spcBef>
                <a:spcPts val="0"/>
              </a:spcBef>
              <a:spcAft>
                <a:spcPts val="0"/>
              </a:spcAft>
              <a:buClr>
                <a:srgbClr val="02BDC7"/>
              </a:buClr>
              <a:buSzPts val="3000"/>
              <a:buNone/>
              <a:defRPr sz="3000">
                <a:solidFill>
                  <a:srgbClr val="02BDC7"/>
                </a:solidFill>
              </a:defRPr>
            </a:lvl3pPr>
            <a:lvl4pPr lvl="3" rtl="0" algn="ctr">
              <a:spcBef>
                <a:spcPts val="0"/>
              </a:spcBef>
              <a:spcAft>
                <a:spcPts val="0"/>
              </a:spcAft>
              <a:buClr>
                <a:srgbClr val="02BDC7"/>
              </a:buClr>
              <a:buSzPts val="3000"/>
              <a:buNone/>
              <a:defRPr sz="3000">
                <a:solidFill>
                  <a:srgbClr val="02BDC7"/>
                </a:solidFill>
              </a:defRPr>
            </a:lvl4pPr>
            <a:lvl5pPr lvl="4" rtl="0" algn="ctr">
              <a:spcBef>
                <a:spcPts val="0"/>
              </a:spcBef>
              <a:spcAft>
                <a:spcPts val="0"/>
              </a:spcAft>
              <a:buClr>
                <a:srgbClr val="02BDC7"/>
              </a:buClr>
              <a:buSzPts val="3000"/>
              <a:buNone/>
              <a:defRPr sz="3000">
                <a:solidFill>
                  <a:srgbClr val="02BDC7"/>
                </a:solidFill>
              </a:defRPr>
            </a:lvl5pPr>
            <a:lvl6pPr lvl="5" rtl="0" algn="ctr">
              <a:spcBef>
                <a:spcPts val="0"/>
              </a:spcBef>
              <a:spcAft>
                <a:spcPts val="0"/>
              </a:spcAft>
              <a:buClr>
                <a:srgbClr val="02BDC7"/>
              </a:buClr>
              <a:buSzPts val="3000"/>
              <a:buNone/>
              <a:defRPr sz="3000">
                <a:solidFill>
                  <a:srgbClr val="02BDC7"/>
                </a:solidFill>
              </a:defRPr>
            </a:lvl6pPr>
            <a:lvl7pPr lvl="6" rtl="0" algn="ctr">
              <a:spcBef>
                <a:spcPts val="0"/>
              </a:spcBef>
              <a:spcAft>
                <a:spcPts val="0"/>
              </a:spcAft>
              <a:buClr>
                <a:srgbClr val="02BDC7"/>
              </a:buClr>
              <a:buSzPts val="3000"/>
              <a:buNone/>
              <a:defRPr sz="3000">
                <a:solidFill>
                  <a:srgbClr val="02BDC7"/>
                </a:solidFill>
              </a:defRPr>
            </a:lvl7pPr>
            <a:lvl8pPr lvl="7" rtl="0" algn="ctr">
              <a:spcBef>
                <a:spcPts val="0"/>
              </a:spcBef>
              <a:spcAft>
                <a:spcPts val="0"/>
              </a:spcAft>
              <a:buClr>
                <a:srgbClr val="02BDC7"/>
              </a:buClr>
              <a:buSzPts val="3000"/>
              <a:buNone/>
              <a:defRPr sz="3000">
                <a:solidFill>
                  <a:srgbClr val="02BDC7"/>
                </a:solidFill>
              </a:defRPr>
            </a:lvl8pPr>
            <a:lvl9pPr lvl="8" rtl="0" algn="ctr">
              <a:spcBef>
                <a:spcPts val="0"/>
              </a:spcBef>
              <a:spcAft>
                <a:spcPts val="0"/>
              </a:spcAft>
              <a:buClr>
                <a:srgbClr val="02BDC7"/>
              </a:buClr>
              <a:buSzPts val="3000"/>
              <a:buNone/>
              <a:defRPr sz="3000">
                <a:solidFill>
                  <a:srgbClr val="02BDC7"/>
                </a:solidFill>
              </a:defRPr>
            </a:lvl9pPr>
          </a:lstStyle>
          <a:p/>
        </p:txBody>
      </p:sp>
      <p:sp>
        <p:nvSpPr>
          <p:cNvPr id="204" name="Shape 204"/>
          <p:cNvSpPr txBox="1"/>
          <p:nvPr>
            <p:ph idx="1" type="subTitle"/>
          </p:nvPr>
        </p:nvSpPr>
        <p:spPr>
          <a:xfrm>
            <a:off x="2886100" y="2916252"/>
            <a:ext cx="3371700" cy="784800"/>
          </a:xfrm>
          <a:prstGeom prst="rect">
            <a:avLst/>
          </a:prstGeom>
        </p:spPr>
        <p:txBody>
          <a:bodyPr anchorCtr="0" anchor="t" bIns="91425" lIns="91425" spcFirstLastPara="1" rIns="91425" wrap="square" tIns="91425"/>
          <a:lstStyle>
            <a:lvl1pPr lvl="0" rtl="0" algn="ctr">
              <a:spcBef>
                <a:spcPts val="0"/>
              </a:spcBef>
              <a:spcAft>
                <a:spcPts val="0"/>
              </a:spcAft>
              <a:buClr>
                <a:srgbClr val="FFB600"/>
              </a:buClr>
              <a:buSzPts val="2000"/>
              <a:buNone/>
              <a:defRPr>
                <a:solidFill>
                  <a:srgbClr val="FFB600"/>
                </a:solidFill>
              </a:defRPr>
            </a:lvl1pPr>
            <a:lvl2pPr lvl="1" rtl="0" algn="ctr">
              <a:spcBef>
                <a:spcPts val="1000"/>
              </a:spcBef>
              <a:spcAft>
                <a:spcPts val="0"/>
              </a:spcAft>
              <a:buClr>
                <a:srgbClr val="FFB600"/>
              </a:buClr>
              <a:buSzPts val="3000"/>
              <a:buNone/>
              <a:defRPr sz="3000">
                <a:solidFill>
                  <a:srgbClr val="FFB600"/>
                </a:solidFill>
              </a:defRPr>
            </a:lvl2pPr>
            <a:lvl3pPr lvl="2" rtl="0" algn="ctr">
              <a:spcBef>
                <a:spcPts val="1000"/>
              </a:spcBef>
              <a:spcAft>
                <a:spcPts val="0"/>
              </a:spcAft>
              <a:buClr>
                <a:srgbClr val="FFB600"/>
              </a:buClr>
              <a:buSzPts val="3000"/>
              <a:buNone/>
              <a:defRPr sz="3000">
                <a:solidFill>
                  <a:srgbClr val="FFB600"/>
                </a:solidFill>
              </a:defRPr>
            </a:lvl3pPr>
            <a:lvl4pPr lvl="3" rtl="0" algn="ctr">
              <a:spcBef>
                <a:spcPts val="1000"/>
              </a:spcBef>
              <a:spcAft>
                <a:spcPts val="0"/>
              </a:spcAft>
              <a:buClr>
                <a:srgbClr val="FFB600"/>
              </a:buClr>
              <a:buSzPts val="3000"/>
              <a:buNone/>
              <a:defRPr sz="3000">
                <a:solidFill>
                  <a:srgbClr val="FFB600"/>
                </a:solidFill>
              </a:defRPr>
            </a:lvl4pPr>
            <a:lvl5pPr lvl="4" rtl="0" algn="ctr">
              <a:spcBef>
                <a:spcPts val="1000"/>
              </a:spcBef>
              <a:spcAft>
                <a:spcPts val="0"/>
              </a:spcAft>
              <a:buClr>
                <a:srgbClr val="FFB600"/>
              </a:buClr>
              <a:buSzPts val="3000"/>
              <a:buNone/>
              <a:defRPr sz="3000">
                <a:solidFill>
                  <a:srgbClr val="FFB600"/>
                </a:solidFill>
              </a:defRPr>
            </a:lvl5pPr>
            <a:lvl6pPr lvl="5" rtl="0" algn="ctr">
              <a:spcBef>
                <a:spcPts val="1000"/>
              </a:spcBef>
              <a:spcAft>
                <a:spcPts val="0"/>
              </a:spcAft>
              <a:buClr>
                <a:srgbClr val="FFB600"/>
              </a:buClr>
              <a:buSzPts val="3000"/>
              <a:buNone/>
              <a:defRPr sz="3000">
                <a:solidFill>
                  <a:srgbClr val="FFB600"/>
                </a:solidFill>
              </a:defRPr>
            </a:lvl6pPr>
            <a:lvl7pPr lvl="6" rtl="0" algn="ctr">
              <a:spcBef>
                <a:spcPts val="1000"/>
              </a:spcBef>
              <a:spcAft>
                <a:spcPts val="0"/>
              </a:spcAft>
              <a:buClr>
                <a:srgbClr val="FFB600"/>
              </a:buClr>
              <a:buSzPts val="3000"/>
              <a:buNone/>
              <a:defRPr sz="3000">
                <a:solidFill>
                  <a:srgbClr val="FFB600"/>
                </a:solidFill>
              </a:defRPr>
            </a:lvl7pPr>
            <a:lvl8pPr lvl="7" rtl="0" algn="ctr">
              <a:spcBef>
                <a:spcPts val="1000"/>
              </a:spcBef>
              <a:spcAft>
                <a:spcPts val="0"/>
              </a:spcAft>
              <a:buClr>
                <a:srgbClr val="FFB600"/>
              </a:buClr>
              <a:buSzPts val="3000"/>
              <a:buNone/>
              <a:defRPr sz="3000">
                <a:solidFill>
                  <a:srgbClr val="FFB600"/>
                </a:solidFill>
              </a:defRPr>
            </a:lvl8pPr>
            <a:lvl9pPr lvl="8" rtl="0" algn="ctr">
              <a:spcBef>
                <a:spcPts val="1000"/>
              </a:spcBef>
              <a:spcAft>
                <a:spcPts val="1000"/>
              </a:spcAft>
              <a:buClr>
                <a:srgbClr val="FFB600"/>
              </a:buClr>
              <a:buSzPts val="3000"/>
              <a:buNone/>
              <a:defRPr sz="3000">
                <a:solidFill>
                  <a:srgbClr val="FFB6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05" name="Shape 205"/>
        <p:cNvGrpSpPr/>
        <p:nvPr/>
      </p:nvGrpSpPr>
      <p:grpSpPr>
        <a:xfrm>
          <a:off x="0" y="0"/>
          <a:ext cx="0" cy="0"/>
          <a:chOff x="0" y="0"/>
          <a:chExt cx="0" cy="0"/>
        </a:xfrm>
      </p:grpSpPr>
      <p:sp>
        <p:nvSpPr>
          <p:cNvPr id="206" name="Shape 206"/>
          <p:cNvSpPr/>
          <p:nvPr/>
        </p:nvSpPr>
        <p:spPr>
          <a:xfrm>
            <a:off x="407150" y="407075"/>
            <a:ext cx="8329800" cy="4329300"/>
          </a:xfrm>
          <a:prstGeom prst="rect">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3811800" y="-194800"/>
            <a:ext cx="1520400" cy="1520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4982150" y="734775"/>
            <a:ext cx="774600" cy="7746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3469949" y="810973"/>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3109875" y="154418"/>
            <a:ext cx="508800" cy="5088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a:off x="5395528" y="-85690"/>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140400" y="3784204"/>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a:off x="8079301" y="4416226"/>
            <a:ext cx="879300" cy="8793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407150" y="4701449"/>
            <a:ext cx="336900" cy="3369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a:off x="8896576" y="4123321"/>
            <a:ext cx="292800" cy="2928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7800547" y="4653308"/>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a:off x="8471997" y="4203227"/>
            <a:ext cx="93900" cy="939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528659" y="3509275"/>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8327788" y="4664713"/>
            <a:ext cx="382244" cy="382244"/>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0" name="Shape 220"/>
          <p:cNvGrpSpPr/>
          <p:nvPr/>
        </p:nvGrpSpPr>
        <p:grpSpPr>
          <a:xfrm>
            <a:off x="154025" y="4093698"/>
            <a:ext cx="508851" cy="478711"/>
            <a:chOff x="5972700" y="2330200"/>
            <a:chExt cx="411625" cy="387275"/>
          </a:xfrm>
        </p:grpSpPr>
        <p:sp>
          <p:nvSpPr>
            <p:cNvPr id="221" name="Shape 22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222963" y="889722"/>
            <a:ext cx="292923" cy="464285"/>
            <a:chOff x="6718575" y="2318625"/>
            <a:chExt cx="256950" cy="407375"/>
          </a:xfrm>
        </p:grpSpPr>
        <p:sp>
          <p:nvSpPr>
            <p:cNvPr id="224" name="Shape 22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2" name="Shape 232"/>
          <p:cNvSpPr txBox="1"/>
          <p:nvPr>
            <p:ph idx="1" type="body"/>
          </p:nvPr>
        </p:nvSpPr>
        <p:spPr>
          <a:xfrm>
            <a:off x="1242275" y="1704600"/>
            <a:ext cx="6659700" cy="819900"/>
          </a:xfrm>
          <a:prstGeom prst="rect">
            <a:avLst/>
          </a:prstGeom>
        </p:spPr>
        <p:txBody>
          <a:bodyPr anchorCtr="0" anchor="t" bIns="91425" lIns="91425" spcFirstLastPara="1" rIns="91425" wrap="square" tIns="91425"/>
          <a:lstStyle>
            <a:lvl1pPr indent="-419100" lvl="0" marL="457200" rtl="0" algn="ctr">
              <a:spcBef>
                <a:spcPts val="600"/>
              </a:spcBef>
              <a:spcAft>
                <a:spcPts val="0"/>
              </a:spcAft>
              <a:buClr>
                <a:srgbClr val="4A5C65"/>
              </a:buClr>
              <a:buSzPts val="3000"/>
              <a:buChar char="○"/>
              <a:defRPr i="1" sz="3000">
                <a:solidFill>
                  <a:srgbClr val="4A5C65"/>
                </a:solidFill>
              </a:defRPr>
            </a:lvl1pPr>
            <a:lvl2pPr indent="-419100" lvl="1" marL="914400" rtl="0" algn="ctr">
              <a:spcBef>
                <a:spcPts val="1000"/>
              </a:spcBef>
              <a:spcAft>
                <a:spcPts val="0"/>
              </a:spcAft>
              <a:buClr>
                <a:srgbClr val="4A5C65"/>
              </a:buClr>
              <a:buSzPts val="3000"/>
              <a:buChar char="◦"/>
              <a:defRPr i="1" sz="3000">
                <a:solidFill>
                  <a:srgbClr val="4A5C65"/>
                </a:solidFill>
              </a:defRPr>
            </a:lvl2pPr>
            <a:lvl3pPr indent="-419100" lvl="2" marL="1371600" rtl="0" algn="ctr">
              <a:spcBef>
                <a:spcPts val="1000"/>
              </a:spcBef>
              <a:spcAft>
                <a:spcPts val="0"/>
              </a:spcAft>
              <a:buClr>
                <a:srgbClr val="4A5C65"/>
              </a:buClr>
              <a:buSzPts val="3000"/>
              <a:buChar char="◦"/>
              <a:defRPr i="1" sz="3000">
                <a:solidFill>
                  <a:srgbClr val="4A5C65"/>
                </a:solidFill>
              </a:defRPr>
            </a:lvl3pPr>
            <a:lvl4pPr indent="-419100" lvl="3" marL="1828800" rtl="0" algn="ctr">
              <a:spcBef>
                <a:spcPts val="1000"/>
              </a:spcBef>
              <a:spcAft>
                <a:spcPts val="0"/>
              </a:spcAft>
              <a:buClr>
                <a:srgbClr val="4A5C65"/>
              </a:buClr>
              <a:buSzPts val="3000"/>
              <a:buChar char="◦"/>
              <a:defRPr i="1" sz="3000">
                <a:solidFill>
                  <a:srgbClr val="4A5C65"/>
                </a:solidFill>
              </a:defRPr>
            </a:lvl4pPr>
            <a:lvl5pPr indent="-419100" lvl="4" marL="2286000" rtl="0" algn="ctr">
              <a:spcBef>
                <a:spcPts val="1000"/>
              </a:spcBef>
              <a:spcAft>
                <a:spcPts val="0"/>
              </a:spcAft>
              <a:buClr>
                <a:srgbClr val="4A5C65"/>
              </a:buClr>
              <a:buSzPts val="3000"/>
              <a:buChar char="◦"/>
              <a:defRPr i="1" sz="3000">
                <a:solidFill>
                  <a:srgbClr val="4A5C65"/>
                </a:solidFill>
              </a:defRPr>
            </a:lvl5pPr>
            <a:lvl6pPr indent="-419100" lvl="5" marL="2743200" rtl="0" algn="ctr">
              <a:spcBef>
                <a:spcPts val="1000"/>
              </a:spcBef>
              <a:spcAft>
                <a:spcPts val="0"/>
              </a:spcAft>
              <a:buClr>
                <a:srgbClr val="4A5C65"/>
              </a:buClr>
              <a:buSzPts val="3000"/>
              <a:buChar char="◦"/>
              <a:defRPr i="1" sz="3000">
                <a:solidFill>
                  <a:srgbClr val="4A5C65"/>
                </a:solidFill>
              </a:defRPr>
            </a:lvl6pPr>
            <a:lvl7pPr indent="-419100" lvl="6" marL="3200400" rtl="0" algn="ctr">
              <a:spcBef>
                <a:spcPts val="1000"/>
              </a:spcBef>
              <a:spcAft>
                <a:spcPts val="0"/>
              </a:spcAft>
              <a:buClr>
                <a:srgbClr val="4A5C65"/>
              </a:buClr>
              <a:buSzPts val="3000"/>
              <a:buChar char="◦"/>
              <a:defRPr i="1" sz="3000">
                <a:solidFill>
                  <a:srgbClr val="4A5C65"/>
                </a:solidFill>
              </a:defRPr>
            </a:lvl7pPr>
            <a:lvl8pPr indent="-419100" lvl="7" marL="3657600" rtl="0" algn="ctr">
              <a:spcBef>
                <a:spcPts val="1000"/>
              </a:spcBef>
              <a:spcAft>
                <a:spcPts val="0"/>
              </a:spcAft>
              <a:buClr>
                <a:srgbClr val="4A5C65"/>
              </a:buClr>
              <a:buSzPts val="3000"/>
              <a:buChar char="◦"/>
              <a:defRPr i="1" sz="3000">
                <a:solidFill>
                  <a:srgbClr val="4A5C65"/>
                </a:solidFill>
              </a:defRPr>
            </a:lvl8pPr>
            <a:lvl9pPr indent="-419100" lvl="8" marL="4114800" rtl="0" algn="ctr">
              <a:spcBef>
                <a:spcPts val="1000"/>
              </a:spcBef>
              <a:spcAft>
                <a:spcPts val="1000"/>
              </a:spcAft>
              <a:buClr>
                <a:srgbClr val="4A5C65"/>
              </a:buClr>
              <a:buSzPts val="3000"/>
              <a:buChar char="◦"/>
              <a:defRPr i="1" sz="3000">
                <a:solidFill>
                  <a:srgbClr val="4A5C65"/>
                </a:solidFill>
              </a:defRPr>
            </a:lvl9pPr>
          </a:lstStyle>
          <a:p/>
        </p:txBody>
      </p:sp>
      <p:sp>
        <p:nvSpPr>
          <p:cNvPr id="233" name="Shape 233"/>
          <p:cNvSpPr txBox="1"/>
          <p:nvPr/>
        </p:nvSpPr>
        <p:spPr>
          <a:xfrm>
            <a:off x="3593400" y="8930"/>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FFFFFF"/>
                </a:solidFill>
              </a:rPr>
              <a:t>“</a:t>
            </a:r>
            <a:endParaRPr b="1" sz="9600">
              <a:solidFill>
                <a:srgbClr val="FFFFFF"/>
              </a:solidFill>
            </a:endParaRPr>
          </a:p>
        </p:txBody>
      </p:sp>
      <p:sp>
        <p:nvSpPr>
          <p:cNvPr id="234" name="Shape 234"/>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35" name="Shape 235"/>
        <p:cNvGrpSpPr/>
        <p:nvPr/>
      </p:nvGrpSpPr>
      <p:grpSpPr>
        <a:xfrm>
          <a:off x="0" y="0"/>
          <a:ext cx="0" cy="0"/>
          <a:chOff x="0" y="0"/>
          <a:chExt cx="0" cy="0"/>
        </a:xfrm>
      </p:grpSpPr>
      <p:sp>
        <p:nvSpPr>
          <p:cNvPr id="236" name="Shape 236"/>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a:off x="-167025" y="559475"/>
            <a:ext cx="2630400" cy="2630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a:off x="1812100" y="27140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1704597" y="-129655"/>
            <a:ext cx="300900" cy="300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228600" y="2887250"/>
            <a:ext cx="605400" cy="605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1522903" y="3162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91939" y="288725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0" name="Shape 250"/>
          <p:cNvGrpSpPr/>
          <p:nvPr/>
        </p:nvGrpSpPr>
        <p:grpSpPr>
          <a:xfrm>
            <a:off x="8142375" y="4477573"/>
            <a:ext cx="508851" cy="478711"/>
            <a:chOff x="5972700" y="2330200"/>
            <a:chExt cx="411625" cy="387275"/>
          </a:xfrm>
        </p:grpSpPr>
        <p:sp>
          <p:nvSpPr>
            <p:cNvPr id="251" name="Shape 25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3" name="Shape 253"/>
          <p:cNvGrpSpPr/>
          <p:nvPr/>
        </p:nvGrpSpPr>
        <p:grpSpPr>
          <a:xfrm>
            <a:off x="2139871" y="482540"/>
            <a:ext cx="398658" cy="631920"/>
            <a:chOff x="6718575" y="2318625"/>
            <a:chExt cx="256950" cy="407375"/>
          </a:xfrm>
        </p:grpSpPr>
        <p:sp>
          <p:nvSpPr>
            <p:cNvPr id="254" name="Shape 25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2" name="Shape 262"/>
          <p:cNvSpPr txBox="1"/>
          <p:nvPr>
            <p:ph type="title"/>
          </p:nvPr>
        </p:nvSpPr>
        <p:spPr>
          <a:xfrm>
            <a:off x="144075" y="559475"/>
            <a:ext cx="2142000" cy="26304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63" name="Shape 263"/>
          <p:cNvSpPr txBox="1"/>
          <p:nvPr>
            <p:ph idx="1" type="body"/>
          </p:nvPr>
        </p:nvSpPr>
        <p:spPr>
          <a:xfrm>
            <a:off x="2901875" y="1033400"/>
            <a:ext cx="5292300" cy="32673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1000"/>
              </a:spcBef>
              <a:spcAft>
                <a:spcPts val="0"/>
              </a:spcAft>
              <a:buSzPts val="2000"/>
              <a:buChar char="◦"/>
              <a:defRPr/>
            </a:lvl2pPr>
            <a:lvl3pPr indent="-355600" lvl="2" marL="1371600" rtl="0">
              <a:spcBef>
                <a:spcPts val="1000"/>
              </a:spcBef>
              <a:spcAft>
                <a:spcPts val="0"/>
              </a:spcAft>
              <a:buSzPts val="2000"/>
              <a:buChar char="◦"/>
              <a:defRPr/>
            </a:lvl3pPr>
            <a:lvl4pPr indent="-355600" lvl="3" marL="1828800" rtl="0">
              <a:spcBef>
                <a:spcPts val="1000"/>
              </a:spcBef>
              <a:spcAft>
                <a:spcPts val="0"/>
              </a:spcAft>
              <a:buSzPts val="2000"/>
              <a:buChar char="◦"/>
              <a:defRPr/>
            </a:lvl4pPr>
            <a:lvl5pPr indent="-355600" lvl="4" marL="2286000" rtl="0">
              <a:spcBef>
                <a:spcPts val="1000"/>
              </a:spcBef>
              <a:spcAft>
                <a:spcPts val="0"/>
              </a:spcAft>
              <a:buSzPts val="2000"/>
              <a:buChar char="◦"/>
              <a:defRPr/>
            </a:lvl5pPr>
            <a:lvl6pPr indent="-355600" lvl="5" marL="2743200" rtl="0">
              <a:spcBef>
                <a:spcPts val="1000"/>
              </a:spcBef>
              <a:spcAft>
                <a:spcPts val="0"/>
              </a:spcAft>
              <a:buSzPts val="2000"/>
              <a:buChar char="◦"/>
              <a:defRPr/>
            </a:lvl6pPr>
            <a:lvl7pPr indent="-355600" lvl="6" marL="3200400" rtl="0">
              <a:spcBef>
                <a:spcPts val="1000"/>
              </a:spcBef>
              <a:spcAft>
                <a:spcPts val="0"/>
              </a:spcAft>
              <a:buSzPts val="2000"/>
              <a:buChar char="◦"/>
              <a:defRPr/>
            </a:lvl7pPr>
            <a:lvl8pPr indent="-355600" lvl="7" marL="3657600" rtl="0">
              <a:spcBef>
                <a:spcPts val="1000"/>
              </a:spcBef>
              <a:spcAft>
                <a:spcPts val="0"/>
              </a:spcAft>
              <a:buSzPts val="2000"/>
              <a:buChar char="◦"/>
              <a:defRPr/>
            </a:lvl8pPr>
            <a:lvl9pPr indent="-355600" lvl="8" marL="4114800" rtl="0">
              <a:spcBef>
                <a:spcPts val="1000"/>
              </a:spcBef>
              <a:spcAft>
                <a:spcPts val="1000"/>
              </a:spcAft>
              <a:buSzPts val="2000"/>
              <a:buChar char="◦"/>
              <a:defRPr/>
            </a:lvl9pPr>
          </a:lstStyle>
          <a:p/>
        </p:txBody>
      </p:sp>
      <p:sp>
        <p:nvSpPr>
          <p:cNvPr id="264" name="Shape 264"/>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65" name="Shape 265"/>
        <p:cNvGrpSpPr/>
        <p:nvPr/>
      </p:nvGrpSpPr>
      <p:grpSpPr>
        <a:xfrm>
          <a:off x="0" y="0"/>
          <a:ext cx="0" cy="0"/>
          <a:chOff x="0" y="0"/>
          <a:chExt cx="0" cy="0"/>
        </a:xfrm>
      </p:grpSpPr>
      <p:sp>
        <p:nvSpPr>
          <p:cNvPr id="266" name="Shape 266"/>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167025" y="559475"/>
            <a:ext cx="2630400" cy="2630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p:nvPr/>
        </p:nvSpPr>
        <p:spPr>
          <a:xfrm>
            <a:off x="1812100" y="27140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1704597" y="-129655"/>
            <a:ext cx="300900" cy="300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228600" y="2887250"/>
            <a:ext cx="605400" cy="605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1522903" y="3162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91939" y="288725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0" name="Shape 280"/>
          <p:cNvGrpSpPr/>
          <p:nvPr/>
        </p:nvGrpSpPr>
        <p:grpSpPr>
          <a:xfrm>
            <a:off x="8142375" y="4477573"/>
            <a:ext cx="508851" cy="478711"/>
            <a:chOff x="5972700" y="2330200"/>
            <a:chExt cx="411625" cy="387275"/>
          </a:xfrm>
        </p:grpSpPr>
        <p:sp>
          <p:nvSpPr>
            <p:cNvPr id="281" name="Shape 28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83" name="Shape 283"/>
          <p:cNvGrpSpPr/>
          <p:nvPr/>
        </p:nvGrpSpPr>
        <p:grpSpPr>
          <a:xfrm>
            <a:off x="2139871" y="482540"/>
            <a:ext cx="398658" cy="631920"/>
            <a:chOff x="6718575" y="2318625"/>
            <a:chExt cx="256950" cy="407375"/>
          </a:xfrm>
        </p:grpSpPr>
        <p:sp>
          <p:nvSpPr>
            <p:cNvPr id="284" name="Shape 28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92" name="Shape 292"/>
          <p:cNvSpPr txBox="1"/>
          <p:nvPr>
            <p:ph type="title"/>
          </p:nvPr>
        </p:nvSpPr>
        <p:spPr>
          <a:xfrm>
            <a:off x="144075" y="559475"/>
            <a:ext cx="2142000" cy="26304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93" name="Shape 293"/>
          <p:cNvSpPr txBox="1"/>
          <p:nvPr>
            <p:ph idx="1" type="body"/>
          </p:nvPr>
        </p:nvSpPr>
        <p:spPr>
          <a:xfrm>
            <a:off x="2830925" y="1200150"/>
            <a:ext cx="2516400" cy="31203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94" name="Shape 294"/>
          <p:cNvSpPr txBox="1"/>
          <p:nvPr>
            <p:ph idx="2" type="body"/>
          </p:nvPr>
        </p:nvSpPr>
        <p:spPr>
          <a:xfrm>
            <a:off x="5651044" y="1200150"/>
            <a:ext cx="2671500" cy="31203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95" name="Shape 295"/>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296" name="Shape 296"/>
        <p:cNvGrpSpPr/>
        <p:nvPr/>
      </p:nvGrpSpPr>
      <p:grpSpPr>
        <a:xfrm>
          <a:off x="0" y="0"/>
          <a:ext cx="0" cy="0"/>
          <a:chOff x="0" y="0"/>
          <a:chExt cx="0" cy="0"/>
        </a:xfrm>
      </p:grpSpPr>
      <p:sp>
        <p:nvSpPr>
          <p:cNvPr id="297" name="Shape 297"/>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a:off x="-167025" y="559475"/>
            <a:ext cx="2630400" cy="2630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1812100" y="27140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1704597" y="-129655"/>
            <a:ext cx="300900" cy="300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nvSpPr>
        <p:spPr>
          <a:xfrm>
            <a:off x="228600" y="2887250"/>
            <a:ext cx="605400" cy="605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a:off x="1522903" y="3162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91939" y="288725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11" name="Shape 311"/>
          <p:cNvGrpSpPr/>
          <p:nvPr/>
        </p:nvGrpSpPr>
        <p:grpSpPr>
          <a:xfrm>
            <a:off x="8142375" y="4477573"/>
            <a:ext cx="508851" cy="478711"/>
            <a:chOff x="5972700" y="2330200"/>
            <a:chExt cx="411625" cy="387275"/>
          </a:xfrm>
        </p:grpSpPr>
        <p:sp>
          <p:nvSpPr>
            <p:cNvPr id="312" name="Shape 312"/>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14" name="Shape 314"/>
          <p:cNvGrpSpPr/>
          <p:nvPr/>
        </p:nvGrpSpPr>
        <p:grpSpPr>
          <a:xfrm>
            <a:off x="2139871" y="482540"/>
            <a:ext cx="398658" cy="631920"/>
            <a:chOff x="6718575" y="2318625"/>
            <a:chExt cx="256950" cy="407375"/>
          </a:xfrm>
        </p:grpSpPr>
        <p:sp>
          <p:nvSpPr>
            <p:cNvPr id="315" name="Shape 31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23" name="Shape 323"/>
          <p:cNvSpPr txBox="1"/>
          <p:nvPr>
            <p:ph type="title"/>
          </p:nvPr>
        </p:nvSpPr>
        <p:spPr>
          <a:xfrm>
            <a:off x="144075" y="559475"/>
            <a:ext cx="2142000" cy="26304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24" name="Shape 324"/>
          <p:cNvSpPr txBox="1"/>
          <p:nvPr>
            <p:ph idx="1" type="body"/>
          </p:nvPr>
        </p:nvSpPr>
        <p:spPr>
          <a:xfrm>
            <a:off x="2683000" y="1428750"/>
            <a:ext cx="1858800" cy="2739300"/>
          </a:xfrm>
          <a:prstGeom prst="rect">
            <a:avLst/>
          </a:prstGeom>
        </p:spPr>
        <p:txBody>
          <a:bodyPr anchorCtr="0" anchor="t" bIns="91425" lIns="91425" spcFirstLastPara="1" rIns="91425" wrap="square" tIns="91425"/>
          <a:lstStyle>
            <a:lvl1pPr indent="-311150" lvl="0" marL="457200" rtl="0">
              <a:spcBef>
                <a:spcPts val="600"/>
              </a:spcBef>
              <a:spcAft>
                <a:spcPts val="0"/>
              </a:spcAft>
              <a:buSzPts val="1300"/>
              <a:buChar char="○"/>
              <a:defRPr sz="1300"/>
            </a:lvl1pPr>
            <a:lvl2pPr indent="-311150" lvl="1" marL="914400" rtl="0">
              <a:spcBef>
                <a:spcPts val="1000"/>
              </a:spcBef>
              <a:spcAft>
                <a:spcPts val="0"/>
              </a:spcAft>
              <a:buSzPts val="1300"/>
              <a:buChar char="◦"/>
              <a:defRPr sz="1300"/>
            </a:lvl2pPr>
            <a:lvl3pPr indent="-311150" lvl="2" marL="1371600" rtl="0">
              <a:spcBef>
                <a:spcPts val="1000"/>
              </a:spcBef>
              <a:spcAft>
                <a:spcPts val="0"/>
              </a:spcAft>
              <a:buSzPts val="1300"/>
              <a:buChar char="◦"/>
              <a:defRPr sz="1300"/>
            </a:lvl3pPr>
            <a:lvl4pPr indent="-311150" lvl="3" marL="1828800" rtl="0">
              <a:spcBef>
                <a:spcPts val="1000"/>
              </a:spcBef>
              <a:spcAft>
                <a:spcPts val="0"/>
              </a:spcAft>
              <a:buSzPts val="1300"/>
              <a:buChar char="◦"/>
              <a:defRPr sz="1300"/>
            </a:lvl4pPr>
            <a:lvl5pPr indent="-311150" lvl="4" marL="2286000" rtl="0">
              <a:spcBef>
                <a:spcPts val="1000"/>
              </a:spcBef>
              <a:spcAft>
                <a:spcPts val="0"/>
              </a:spcAft>
              <a:buSzPts val="1300"/>
              <a:buChar char="◦"/>
              <a:defRPr sz="1300"/>
            </a:lvl5pPr>
            <a:lvl6pPr indent="-311150" lvl="5" marL="2743200" rtl="0">
              <a:spcBef>
                <a:spcPts val="1000"/>
              </a:spcBef>
              <a:spcAft>
                <a:spcPts val="0"/>
              </a:spcAft>
              <a:buSzPts val="1300"/>
              <a:buChar char="◦"/>
              <a:defRPr sz="1300"/>
            </a:lvl6pPr>
            <a:lvl7pPr indent="-311150" lvl="6" marL="3200400" rtl="0">
              <a:spcBef>
                <a:spcPts val="1000"/>
              </a:spcBef>
              <a:spcAft>
                <a:spcPts val="0"/>
              </a:spcAft>
              <a:buSzPts val="1300"/>
              <a:buChar char="◦"/>
              <a:defRPr sz="1300"/>
            </a:lvl7pPr>
            <a:lvl8pPr indent="-311150" lvl="7" marL="3657600" rtl="0">
              <a:spcBef>
                <a:spcPts val="1000"/>
              </a:spcBef>
              <a:spcAft>
                <a:spcPts val="0"/>
              </a:spcAft>
              <a:buSzPts val="1300"/>
              <a:buChar char="◦"/>
              <a:defRPr sz="1300"/>
            </a:lvl8pPr>
            <a:lvl9pPr indent="-311150" lvl="8" marL="4114800" rtl="0">
              <a:spcBef>
                <a:spcPts val="1000"/>
              </a:spcBef>
              <a:spcAft>
                <a:spcPts val="1000"/>
              </a:spcAft>
              <a:buSzPts val="1300"/>
              <a:buChar char="◦"/>
              <a:defRPr sz="1300"/>
            </a:lvl9pPr>
          </a:lstStyle>
          <a:p/>
        </p:txBody>
      </p:sp>
      <p:sp>
        <p:nvSpPr>
          <p:cNvPr id="325" name="Shape 325"/>
          <p:cNvSpPr txBox="1"/>
          <p:nvPr>
            <p:ph idx="2" type="body"/>
          </p:nvPr>
        </p:nvSpPr>
        <p:spPr>
          <a:xfrm>
            <a:off x="4637114" y="1428750"/>
            <a:ext cx="1858800" cy="2739300"/>
          </a:xfrm>
          <a:prstGeom prst="rect">
            <a:avLst/>
          </a:prstGeom>
        </p:spPr>
        <p:txBody>
          <a:bodyPr anchorCtr="0" anchor="t" bIns="91425" lIns="91425" spcFirstLastPara="1" rIns="91425" wrap="square" tIns="91425"/>
          <a:lstStyle>
            <a:lvl1pPr indent="-311150" lvl="0" marL="457200" rtl="0">
              <a:spcBef>
                <a:spcPts val="600"/>
              </a:spcBef>
              <a:spcAft>
                <a:spcPts val="0"/>
              </a:spcAft>
              <a:buSzPts val="1300"/>
              <a:buChar char="○"/>
              <a:defRPr sz="1300"/>
            </a:lvl1pPr>
            <a:lvl2pPr indent="-311150" lvl="1" marL="914400" rtl="0">
              <a:spcBef>
                <a:spcPts val="1000"/>
              </a:spcBef>
              <a:spcAft>
                <a:spcPts val="0"/>
              </a:spcAft>
              <a:buSzPts val="1300"/>
              <a:buChar char="◦"/>
              <a:defRPr sz="1300"/>
            </a:lvl2pPr>
            <a:lvl3pPr indent="-311150" lvl="2" marL="1371600" rtl="0">
              <a:spcBef>
                <a:spcPts val="1000"/>
              </a:spcBef>
              <a:spcAft>
                <a:spcPts val="0"/>
              </a:spcAft>
              <a:buSzPts val="1300"/>
              <a:buChar char="◦"/>
              <a:defRPr sz="1300"/>
            </a:lvl3pPr>
            <a:lvl4pPr indent="-311150" lvl="3" marL="1828800" rtl="0">
              <a:spcBef>
                <a:spcPts val="1000"/>
              </a:spcBef>
              <a:spcAft>
                <a:spcPts val="0"/>
              </a:spcAft>
              <a:buSzPts val="1300"/>
              <a:buChar char="◦"/>
              <a:defRPr sz="1300"/>
            </a:lvl4pPr>
            <a:lvl5pPr indent="-311150" lvl="4" marL="2286000" rtl="0">
              <a:spcBef>
                <a:spcPts val="1000"/>
              </a:spcBef>
              <a:spcAft>
                <a:spcPts val="0"/>
              </a:spcAft>
              <a:buSzPts val="1300"/>
              <a:buChar char="◦"/>
              <a:defRPr sz="1300"/>
            </a:lvl5pPr>
            <a:lvl6pPr indent="-311150" lvl="5" marL="2743200" rtl="0">
              <a:spcBef>
                <a:spcPts val="1000"/>
              </a:spcBef>
              <a:spcAft>
                <a:spcPts val="0"/>
              </a:spcAft>
              <a:buSzPts val="1300"/>
              <a:buChar char="◦"/>
              <a:defRPr sz="1300"/>
            </a:lvl6pPr>
            <a:lvl7pPr indent="-311150" lvl="6" marL="3200400" rtl="0">
              <a:spcBef>
                <a:spcPts val="1000"/>
              </a:spcBef>
              <a:spcAft>
                <a:spcPts val="0"/>
              </a:spcAft>
              <a:buSzPts val="1300"/>
              <a:buChar char="◦"/>
              <a:defRPr sz="1300"/>
            </a:lvl7pPr>
            <a:lvl8pPr indent="-311150" lvl="7" marL="3657600" rtl="0">
              <a:spcBef>
                <a:spcPts val="1000"/>
              </a:spcBef>
              <a:spcAft>
                <a:spcPts val="0"/>
              </a:spcAft>
              <a:buSzPts val="1300"/>
              <a:buChar char="◦"/>
              <a:defRPr sz="1300"/>
            </a:lvl8pPr>
            <a:lvl9pPr indent="-311150" lvl="8" marL="4114800" rtl="0">
              <a:spcBef>
                <a:spcPts val="1000"/>
              </a:spcBef>
              <a:spcAft>
                <a:spcPts val="1000"/>
              </a:spcAft>
              <a:buSzPts val="1300"/>
              <a:buChar char="◦"/>
              <a:defRPr sz="1300"/>
            </a:lvl9pPr>
          </a:lstStyle>
          <a:p/>
        </p:txBody>
      </p:sp>
      <p:sp>
        <p:nvSpPr>
          <p:cNvPr id="326" name="Shape 326"/>
          <p:cNvSpPr txBox="1"/>
          <p:nvPr>
            <p:ph idx="3" type="body"/>
          </p:nvPr>
        </p:nvSpPr>
        <p:spPr>
          <a:xfrm>
            <a:off x="6591228" y="1428750"/>
            <a:ext cx="1858800" cy="2739300"/>
          </a:xfrm>
          <a:prstGeom prst="rect">
            <a:avLst/>
          </a:prstGeom>
        </p:spPr>
        <p:txBody>
          <a:bodyPr anchorCtr="0" anchor="t" bIns="91425" lIns="91425" spcFirstLastPara="1" rIns="91425" wrap="square" tIns="91425"/>
          <a:lstStyle>
            <a:lvl1pPr indent="-311150" lvl="0" marL="457200" rtl="0">
              <a:spcBef>
                <a:spcPts val="600"/>
              </a:spcBef>
              <a:spcAft>
                <a:spcPts val="0"/>
              </a:spcAft>
              <a:buSzPts val="1300"/>
              <a:buChar char="○"/>
              <a:defRPr sz="1300"/>
            </a:lvl1pPr>
            <a:lvl2pPr indent="-311150" lvl="1" marL="914400" rtl="0">
              <a:spcBef>
                <a:spcPts val="1000"/>
              </a:spcBef>
              <a:spcAft>
                <a:spcPts val="0"/>
              </a:spcAft>
              <a:buSzPts val="1300"/>
              <a:buChar char="◦"/>
              <a:defRPr sz="1300"/>
            </a:lvl2pPr>
            <a:lvl3pPr indent="-311150" lvl="2" marL="1371600" rtl="0">
              <a:spcBef>
                <a:spcPts val="1000"/>
              </a:spcBef>
              <a:spcAft>
                <a:spcPts val="0"/>
              </a:spcAft>
              <a:buSzPts val="1300"/>
              <a:buChar char="◦"/>
              <a:defRPr sz="1300"/>
            </a:lvl3pPr>
            <a:lvl4pPr indent="-311150" lvl="3" marL="1828800" rtl="0">
              <a:spcBef>
                <a:spcPts val="1000"/>
              </a:spcBef>
              <a:spcAft>
                <a:spcPts val="0"/>
              </a:spcAft>
              <a:buSzPts val="1300"/>
              <a:buChar char="◦"/>
              <a:defRPr sz="1300"/>
            </a:lvl4pPr>
            <a:lvl5pPr indent="-311150" lvl="4" marL="2286000" rtl="0">
              <a:spcBef>
                <a:spcPts val="1000"/>
              </a:spcBef>
              <a:spcAft>
                <a:spcPts val="0"/>
              </a:spcAft>
              <a:buSzPts val="1300"/>
              <a:buChar char="◦"/>
              <a:defRPr sz="1300"/>
            </a:lvl5pPr>
            <a:lvl6pPr indent="-311150" lvl="5" marL="2743200" rtl="0">
              <a:spcBef>
                <a:spcPts val="1000"/>
              </a:spcBef>
              <a:spcAft>
                <a:spcPts val="0"/>
              </a:spcAft>
              <a:buSzPts val="1300"/>
              <a:buChar char="◦"/>
              <a:defRPr sz="1300"/>
            </a:lvl6pPr>
            <a:lvl7pPr indent="-311150" lvl="6" marL="3200400" rtl="0">
              <a:spcBef>
                <a:spcPts val="1000"/>
              </a:spcBef>
              <a:spcAft>
                <a:spcPts val="0"/>
              </a:spcAft>
              <a:buSzPts val="1300"/>
              <a:buChar char="◦"/>
              <a:defRPr sz="1300"/>
            </a:lvl7pPr>
            <a:lvl8pPr indent="-311150" lvl="7" marL="3657600" rtl="0">
              <a:spcBef>
                <a:spcPts val="1000"/>
              </a:spcBef>
              <a:spcAft>
                <a:spcPts val="0"/>
              </a:spcAft>
              <a:buSzPts val="1300"/>
              <a:buChar char="◦"/>
              <a:defRPr sz="1300"/>
            </a:lvl8pPr>
            <a:lvl9pPr indent="-311150" lvl="8" marL="4114800" rtl="0">
              <a:spcBef>
                <a:spcPts val="1000"/>
              </a:spcBef>
              <a:spcAft>
                <a:spcPts val="1000"/>
              </a:spcAft>
              <a:buSzPts val="1300"/>
              <a:buChar char="◦"/>
              <a:defRPr sz="1300"/>
            </a:lvl9pPr>
          </a:lstStyle>
          <a:p/>
        </p:txBody>
      </p:sp>
      <p:sp>
        <p:nvSpPr>
          <p:cNvPr id="327" name="Shape 327"/>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28" name="Shape 328"/>
        <p:cNvGrpSpPr/>
        <p:nvPr/>
      </p:nvGrpSpPr>
      <p:grpSpPr>
        <a:xfrm>
          <a:off x="0" y="0"/>
          <a:ext cx="0" cy="0"/>
          <a:chOff x="0" y="0"/>
          <a:chExt cx="0" cy="0"/>
        </a:xfrm>
      </p:grpSpPr>
      <p:sp>
        <p:nvSpPr>
          <p:cNvPr id="329" name="Shape 329"/>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167025" y="559475"/>
            <a:ext cx="2630400" cy="2630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1812100" y="27140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1704597" y="-129655"/>
            <a:ext cx="300900" cy="3009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p:nvPr/>
        </p:nvSpPr>
        <p:spPr>
          <a:xfrm>
            <a:off x="228600" y="2887250"/>
            <a:ext cx="605400" cy="605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1522903" y="3162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91939" y="288725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43" name="Shape 343"/>
          <p:cNvGrpSpPr/>
          <p:nvPr/>
        </p:nvGrpSpPr>
        <p:grpSpPr>
          <a:xfrm>
            <a:off x="8142375" y="4477573"/>
            <a:ext cx="508851" cy="478711"/>
            <a:chOff x="5972700" y="2330200"/>
            <a:chExt cx="411625" cy="387275"/>
          </a:xfrm>
        </p:grpSpPr>
        <p:sp>
          <p:nvSpPr>
            <p:cNvPr id="344" name="Shape 344"/>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46" name="Shape 346"/>
          <p:cNvGrpSpPr/>
          <p:nvPr/>
        </p:nvGrpSpPr>
        <p:grpSpPr>
          <a:xfrm>
            <a:off x="2139871" y="482540"/>
            <a:ext cx="398658" cy="631920"/>
            <a:chOff x="6718575" y="2318625"/>
            <a:chExt cx="256950" cy="407375"/>
          </a:xfrm>
        </p:grpSpPr>
        <p:sp>
          <p:nvSpPr>
            <p:cNvPr id="347" name="Shape 347"/>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5" name="Shape 355"/>
          <p:cNvSpPr txBox="1"/>
          <p:nvPr>
            <p:ph type="title"/>
          </p:nvPr>
        </p:nvSpPr>
        <p:spPr>
          <a:xfrm>
            <a:off x="144075" y="559475"/>
            <a:ext cx="2142000" cy="26304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56" name="Shape 356"/>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solidFill>
          <a:srgbClr val="ABE33F"/>
        </a:solidFill>
      </p:bgPr>
    </p:bg>
    <p:spTree>
      <p:nvGrpSpPr>
        <p:cNvPr id="13" name="Shape 13"/>
        <p:cNvGrpSpPr/>
        <p:nvPr/>
      </p:nvGrpSpPr>
      <p:grpSpPr>
        <a:xfrm>
          <a:off x="0" y="0"/>
          <a:ext cx="0" cy="0"/>
          <a:chOff x="0" y="0"/>
          <a:chExt cx="0" cy="0"/>
        </a:xfrm>
      </p:grpSpPr>
      <p:sp>
        <p:nvSpPr>
          <p:cNvPr id="14" name="Shape 14"/>
          <p:cNvSpPr/>
          <p:nvPr/>
        </p:nvSpPr>
        <p:spPr>
          <a:xfrm flipH="1">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5" name="Shape 15"/>
          <p:cNvSpPr/>
          <p:nvPr/>
        </p:nvSpPr>
        <p:spPr>
          <a:xfrm>
            <a:off x="-5900" y="753950"/>
            <a:ext cx="9144150" cy="3769800"/>
          </a:xfrm>
          <a:custGeom>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6" name="Shape 16"/>
          <p:cNvSpPr/>
          <p:nvPr/>
        </p:nvSpPr>
        <p:spPr>
          <a:xfrm>
            <a:off x="0" y="1351100"/>
            <a:ext cx="9156075" cy="2889063"/>
          </a:xfrm>
          <a:custGeom>
            <a:pathLst>
              <a:path extrusionOk="0" h="106157" w="366243">
                <a:moveTo>
                  <a:pt x="241" y="0"/>
                </a:moveTo>
                <a:lnTo>
                  <a:pt x="0" y="77929"/>
                </a:lnTo>
                <a:lnTo>
                  <a:pt x="366243" y="106157"/>
                </a:lnTo>
                <a:lnTo>
                  <a:pt x="366243" y="4102"/>
                </a:lnTo>
                <a:close/>
              </a:path>
            </a:pathLst>
          </a:custGeom>
          <a:solidFill>
            <a:srgbClr val="00AE9D">
              <a:alpha val="83460"/>
            </a:srgbClr>
          </a:solidFill>
          <a:ln>
            <a:noFill/>
          </a:ln>
        </p:spPr>
      </p:sp>
      <p:sp>
        <p:nvSpPr>
          <p:cNvPr id="17" name="Shape 17"/>
          <p:cNvSpPr txBox="1"/>
          <p:nvPr>
            <p:ph type="ctrTitle"/>
          </p:nvPr>
        </p:nvSpPr>
        <p:spPr>
          <a:xfrm>
            <a:off x="1815525" y="2040550"/>
            <a:ext cx="5513100" cy="1159800"/>
          </a:xfrm>
          <a:prstGeom prst="rect">
            <a:avLst/>
          </a:prstGeom>
        </p:spPr>
        <p:txBody>
          <a:bodyPr anchorCtr="0" anchor="b"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Shape 18"/>
          <p:cNvSpPr txBox="1"/>
          <p:nvPr>
            <p:ph idx="1" type="subTitle"/>
          </p:nvPr>
        </p:nvSpPr>
        <p:spPr>
          <a:xfrm>
            <a:off x="1815375" y="3068650"/>
            <a:ext cx="5513100" cy="784800"/>
          </a:xfrm>
          <a:prstGeom prst="rect">
            <a:avLst/>
          </a:prstGeom>
        </p:spPr>
        <p:txBody>
          <a:bodyPr anchorCtr="0" anchor="t" bIns="91425" lIns="91425" spcFirstLastPara="1" rIns="91425" wrap="square" tIns="91425"/>
          <a:lstStyle>
            <a:lvl1pPr lvl="0" rtl="0" algn="ctr">
              <a:spcBef>
                <a:spcPts val="0"/>
              </a:spcBef>
              <a:spcAft>
                <a:spcPts val="0"/>
              </a:spcAft>
              <a:buClr>
                <a:srgbClr val="004C52"/>
              </a:buClr>
              <a:buSzPts val="1800"/>
              <a:buNone/>
              <a:defRPr b="1" sz="1800"/>
            </a:lvl1pPr>
            <a:lvl2pPr lvl="1" rtl="0" algn="ctr">
              <a:spcBef>
                <a:spcPts val="0"/>
              </a:spcBef>
              <a:spcAft>
                <a:spcPts val="0"/>
              </a:spcAft>
              <a:buClr>
                <a:srgbClr val="004C52"/>
              </a:buClr>
              <a:buSzPts val="1800"/>
              <a:buNone/>
              <a:defRPr b="1" sz="1800"/>
            </a:lvl2pPr>
            <a:lvl3pPr lvl="2" rtl="0" algn="ctr">
              <a:spcBef>
                <a:spcPts val="0"/>
              </a:spcBef>
              <a:spcAft>
                <a:spcPts val="0"/>
              </a:spcAft>
              <a:buClr>
                <a:srgbClr val="004C52"/>
              </a:buClr>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357" name="Shape 357"/>
        <p:cNvGrpSpPr/>
        <p:nvPr/>
      </p:nvGrpSpPr>
      <p:grpSpPr>
        <a:xfrm>
          <a:off x="0" y="0"/>
          <a:ext cx="0" cy="0"/>
          <a:chOff x="0" y="0"/>
          <a:chExt cx="0" cy="0"/>
        </a:xfrm>
      </p:grpSpPr>
      <p:sp>
        <p:nvSpPr>
          <p:cNvPr id="358" name="Shape 358"/>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nvSpPr>
        <p:spPr>
          <a:xfrm>
            <a:off x="794200" y="78224"/>
            <a:ext cx="141600" cy="1416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140400" y="150205"/>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8079301" y="377626"/>
            <a:ext cx="879300" cy="8793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696550" y="917625"/>
            <a:ext cx="336900" cy="3369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8924303" y="119381"/>
            <a:ext cx="292800" cy="2928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7724347" y="767108"/>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8923937" y="451941"/>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528659" y="-124724"/>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8327788" y="626113"/>
            <a:ext cx="382244" cy="382244"/>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8" name="Shape 368"/>
          <p:cNvGrpSpPr/>
          <p:nvPr/>
        </p:nvGrpSpPr>
        <p:grpSpPr>
          <a:xfrm>
            <a:off x="154025" y="438904"/>
            <a:ext cx="508851" cy="478711"/>
            <a:chOff x="5972700" y="2330200"/>
            <a:chExt cx="411625" cy="387275"/>
          </a:xfrm>
        </p:grpSpPr>
        <p:sp>
          <p:nvSpPr>
            <p:cNvPr id="369" name="Shape 369"/>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1" name="Shape 371"/>
          <p:cNvSpPr txBox="1"/>
          <p:nvPr>
            <p:ph idx="1" type="body"/>
          </p:nvPr>
        </p:nvSpPr>
        <p:spPr>
          <a:xfrm>
            <a:off x="457200" y="41777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1000"/>
              </a:spcAft>
              <a:buSzPts val="1400"/>
              <a:buNone/>
              <a:defRPr sz="1400"/>
            </a:lvl1pPr>
          </a:lstStyle>
          <a:p/>
        </p:txBody>
      </p:sp>
      <p:sp>
        <p:nvSpPr>
          <p:cNvPr id="372" name="Shape 372"/>
          <p:cNvSpPr/>
          <p:nvPr/>
        </p:nvSpPr>
        <p:spPr>
          <a:xfrm>
            <a:off x="7720375" y="103875"/>
            <a:ext cx="626400" cy="6264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3" name="Shape 373"/>
          <p:cNvGrpSpPr/>
          <p:nvPr/>
        </p:nvGrpSpPr>
        <p:grpSpPr>
          <a:xfrm>
            <a:off x="7915421" y="229147"/>
            <a:ext cx="236882" cy="375437"/>
            <a:chOff x="6718575" y="2318625"/>
            <a:chExt cx="256950" cy="407375"/>
          </a:xfrm>
        </p:grpSpPr>
        <p:sp>
          <p:nvSpPr>
            <p:cNvPr id="374" name="Shape 37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2" name="Shape 382"/>
          <p:cNvSpPr txBox="1"/>
          <p:nvPr>
            <p:ph idx="12" type="sldNum"/>
          </p:nvPr>
        </p:nvSpPr>
        <p:spPr>
          <a:xfrm>
            <a:off x="8117984" y="4303688"/>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383" name="Shape 383"/>
        <p:cNvGrpSpPr/>
        <p:nvPr/>
      </p:nvGrpSpPr>
      <p:grpSpPr>
        <a:xfrm>
          <a:off x="0" y="0"/>
          <a:ext cx="0" cy="0"/>
          <a:chOff x="0" y="0"/>
          <a:chExt cx="0" cy="0"/>
        </a:xfrm>
      </p:grpSpPr>
      <p:sp>
        <p:nvSpPr>
          <p:cNvPr id="384" name="Shape 384"/>
          <p:cNvSpPr/>
          <p:nvPr/>
        </p:nvSpPr>
        <p:spPr>
          <a:xfrm>
            <a:off x="407150" y="407075"/>
            <a:ext cx="8329800" cy="4329300"/>
          </a:xfrm>
          <a:prstGeom prst="rect">
            <a:avLst/>
          </a:prstGeom>
          <a:solidFill>
            <a:srgbClr val="DEE9F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117275" y="847257"/>
            <a:ext cx="605400" cy="605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217850" y="17125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1397225" y="337514"/>
            <a:ext cx="136800" cy="1368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nvSpPr>
        <p:spPr>
          <a:xfrm>
            <a:off x="488128" y="13344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nvSpPr>
        <p:spPr>
          <a:xfrm>
            <a:off x="8507494" y="2981146"/>
            <a:ext cx="774600" cy="7746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8" name="Shape 398"/>
          <p:cNvGrpSpPr/>
          <p:nvPr/>
        </p:nvGrpSpPr>
        <p:grpSpPr>
          <a:xfrm>
            <a:off x="8142375" y="4477573"/>
            <a:ext cx="508851" cy="478711"/>
            <a:chOff x="5972700" y="2330200"/>
            <a:chExt cx="411625" cy="387275"/>
          </a:xfrm>
        </p:grpSpPr>
        <p:sp>
          <p:nvSpPr>
            <p:cNvPr id="399" name="Shape 399"/>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01" name="Shape 401"/>
          <p:cNvGrpSpPr/>
          <p:nvPr/>
        </p:nvGrpSpPr>
        <p:grpSpPr>
          <a:xfrm>
            <a:off x="545621" y="382390"/>
            <a:ext cx="398658" cy="631920"/>
            <a:chOff x="6718575" y="2318625"/>
            <a:chExt cx="256950" cy="407375"/>
          </a:xfrm>
        </p:grpSpPr>
        <p:sp>
          <p:nvSpPr>
            <p:cNvPr id="402" name="Shape 402"/>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10" name="Shape 410"/>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Image background">
    <p:spTree>
      <p:nvGrpSpPr>
        <p:cNvPr id="411" name="Shape 411"/>
        <p:cNvGrpSpPr/>
        <p:nvPr/>
      </p:nvGrpSpPr>
      <p:grpSpPr>
        <a:xfrm>
          <a:off x="0" y="0"/>
          <a:ext cx="0" cy="0"/>
          <a:chOff x="0" y="0"/>
          <a:chExt cx="0" cy="0"/>
        </a:xfrm>
      </p:grpSpPr>
      <p:sp>
        <p:nvSpPr>
          <p:cNvPr id="412" name="Shape 412"/>
          <p:cNvSpPr/>
          <p:nvPr/>
        </p:nvSpPr>
        <p:spPr>
          <a:xfrm>
            <a:off x="0" y="0"/>
            <a:ext cx="9144000" cy="5157300"/>
          </a:xfrm>
          <a:prstGeom prst="frame">
            <a:avLst>
              <a:gd fmla="val 7929"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117275" y="847257"/>
            <a:ext cx="605400" cy="605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217850" y="171250"/>
            <a:ext cx="1054200" cy="1054200"/>
          </a:xfrm>
          <a:prstGeom prst="ellipse">
            <a:avLst/>
          </a:prstGeom>
          <a:solidFill>
            <a:srgbClr val="FFB600">
              <a:alpha val="79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1397225" y="337514"/>
            <a:ext cx="136800" cy="1368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488128" y="13344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8507494" y="2981146"/>
            <a:ext cx="774600" cy="7746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6" name="Shape 426"/>
          <p:cNvGrpSpPr/>
          <p:nvPr/>
        </p:nvGrpSpPr>
        <p:grpSpPr>
          <a:xfrm>
            <a:off x="8142375" y="4477573"/>
            <a:ext cx="508851" cy="478711"/>
            <a:chOff x="5972700" y="2330200"/>
            <a:chExt cx="411625" cy="387275"/>
          </a:xfrm>
        </p:grpSpPr>
        <p:sp>
          <p:nvSpPr>
            <p:cNvPr id="427" name="Shape 427"/>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29" name="Shape 429"/>
          <p:cNvGrpSpPr/>
          <p:nvPr/>
        </p:nvGrpSpPr>
        <p:grpSpPr>
          <a:xfrm>
            <a:off x="545621" y="382390"/>
            <a:ext cx="398658" cy="631920"/>
            <a:chOff x="6718575" y="2318625"/>
            <a:chExt cx="256950" cy="407375"/>
          </a:xfrm>
        </p:grpSpPr>
        <p:sp>
          <p:nvSpPr>
            <p:cNvPr id="430" name="Shape 43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38" name="Shape 438"/>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qua">
    <p:spTree>
      <p:nvGrpSpPr>
        <p:cNvPr id="439" name="Shape 439"/>
        <p:cNvGrpSpPr/>
        <p:nvPr/>
      </p:nvGrpSpPr>
      <p:grpSpPr>
        <a:xfrm>
          <a:off x="0" y="0"/>
          <a:ext cx="0" cy="0"/>
          <a:chOff x="0" y="0"/>
          <a:chExt cx="0" cy="0"/>
        </a:xfrm>
      </p:grpSpPr>
      <p:sp>
        <p:nvSpPr>
          <p:cNvPr id="440" name="Shape 440"/>
          <p:cNvSpPr/>
          <p:nvPr/>
        </p:nvSpPr>
        <p:spPr>
          <a:xfrm>
            <a:off x="407150" y="407075"/>
            <a:ext cx="8329800" cy="4329300"/>
          </a:xfrm>
          <a:prstGeom prst="rect">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Shape 441"/>
          <p:cNvSpPr/>
          <p:nvPr/>
        </p:nvSpPr>
        <p:spPr>
          <a:xfrm>
            <a:off x="-117275" y="847257"/>
            <a:ext cx="605400" cy="6054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nvSpPr>
        <p:spPr>
          <a:xfrm>
            <a:off x="217850" y="171250"/>
            <a:ext cx="1054200" cy="10542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1397225" y="337514"/>
            <a:ext cx="136800" cy="1368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488128" y="1334485"/>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a:off x="7847950" y="4168079"/>
            <a:ext cx="1097700" cy="1097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p:nvPr/>
        </p:nvSpPr>
        <p:spPr>
          <a:xfrm>
            <a:off x="8507494" y="2981146"/>
            <a:ext cx="774600" cy="7746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8622049" y="3872635"/>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7550022" y="4801658"/>
            <a:ext cx="213000" cy="2130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7325661" y="4674667"/>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4" name="Shape 454"/>
          <p:cNvGrpSpPr/>
          <p:nvPr/>
        </p:nvGrpSpPr>
        <p:grpSpPr>
          <a:xfrm>
            <a:off x="8142375" y="4477573"/>
            <a:ext cx="508851" cy="478711"/>
            <a:chOff x="5972700" y="2330200"/>
            <a:chExt cx="411625" cy="387275"/>
          </a:xfrm>
        </p:grpSpPr>
        <p:sp>
          <p:nvSpPr>
            <p:cNvPr id="455" name="Shape 455"/>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57" name="Shape 457"/>
          <p:cNvGrpSpPr/>
          <p:nvPr/>
        </p:nvGrpSpPr>
        <p:grpSpPr>
          <a:xfrm>
            <a:off x="545621" y="382390"/>
            <a:ext cx="398658" cy="631920"/>
            <a:chOff x="6718575" y="2318625"/>
            <a:chExt cx="256950" cy="407375"/>
          </a:xfrm>
        </p:grpSpPr>
        <p:sp>
          <p:nvSpPr>
            <p:cNvPr id="458" name="Shape 45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 name="Shape 46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6" name="Shape 466"/>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Yellow">
    <p:spTree>
      <p:nvGrpSpPr>
        <p:cNvPr id="467" name="Shape 467"/>
        <p:cNvGrpSpPr/>
        <p:nvPr/>
      </p:nvGrpSpPr>
      <p:grpSpPr>
        <a:xfrm>
          <a:off x="0" y="0"/>
          <a:ext cx="0" cy="0"/>
          <a:chOff x="0" y="0"/>
          <a:chExt cx="0" cy="0"/>
        </a:xfrm>
      </p:grpSpPr>
      <p:sp>
        <p:nvSpPr>
          <p:cNvPr id="468" name="Shape 468"/>
          <p:cNvSpPr/>
          <p:nvPr/>
        </p:nvSpPr>
        <p:spPr>
          <a:xfrm>
            <a:off x="407150" y="407075"/>
            <a:ext cx="8329800" cy="4329300"/>
          </a:xfrm>
          <a:prstGeom prst="rect">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117275" y="847257"/>
            <a:ext cx="605400" cy="605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217850" y="171250"/>
            <a:ext cx="1054200" cy="10542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1397225" y="337514"/>
            <a:ext cx="136800" cy="1368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488128" y="1334485"/>
            <a:ext cx="213000" cy="2130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8507494" y="2981146"/>
            <a:ext cx="774600" cy="774600"/>
          </a:xfrm>
          <a:prstGeom prst="ellipse">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8094101" y="3973940"/>
            <a:ext cx="413400" cy="413400"/>
          </a:xfrm>
          <a:prstGeom prst="ellipse">
            <a:avLst/>
          </a:prstGeom>
          <a:solidFill>
            <a:srgbClr val="FC4540">
              <a:alpha val="7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82" name="Shape 482"/>
          <p:cNvGrpSpPr/>
          <p:nvPr/>
        </p:nvGrpSpPr>
        <p:grpSpPr>
          <a:xfrm>
            <a:off x="8142375" y="4477573"/>
            <a:ext cx="508851" cy="478711"/>
            <a:chOff x="5972700" y="2330200"/>
            <a:chExt cx="411625" cy="387275"/>
          </a:xfrm>
        </p:grpSpPr>
        <p:sp>
          <p:nvSpPr>
            <p:cNvPr id="483" name="Shape 483"/>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85" name="Shape 485"/>
          <p:cNvGrpSpPr/>
          <p:nvPr/>
        </p:nvGrpSpPr>
        <p:grpSpPr>
          <a:xfrm>
            <a:off x="545621" y="382390"/>
            <a:ext cx="398658" cy="631920"/>
            <a:chOff x="6718575" y="2318625"/>
            <a:chExt cx="256950" cy="407375"/>
          </a:xfrm>
        </p:grpSpPr>
        <p:sp>
          <p:nvSpPr>
            <p:cNvPr id="486" name="Shape 48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94" name="Shape 494"/>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Magenta">
    <p:spTree>
      <p:nvGrpSpPr>
        <p:cNvPr id="495" name="Shape 495"/>
        <p:cNvGrpSpPr/>
        <p:nvPr/>
      </p:nvGrpSpPr>
      <p:grpSpPr>
        <a:xfrm>
          <a:off x="0" y="0"/>
          <a:ext cx="0" cy="0"/>
          <a:chOff x="0" y="0"/>
          <a:chExt cx="0" cy="0"/>
        </a:xfrm>
      </p:grpSpPr>
      <p:sp>
        <p:nvSpPr>
          <p:cNvPr id="496" name="Shape 496"/>
          <p:cNvSpPr/>
          <p:nvPr/>
        </p:nvSpPr>
        <p:spPr>
          <a:xfrm>
            <a:off x="407150" y="407075"/>
            <a:ext cx="8329800" cy="4329300"/>
          </a:xfrm>
          <a:prstGeom prst="rect">
            <a:avLst/>
          </a:prstGeom>
          <a:solidFill>
            <a:srgbClr val="FC406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217850" y="171250"/>
            <a:ext cx="1054200" cy="10542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156976" y="-137274"/>
            <a:ext cx="398700" cy="3987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1397225" y="337514"/>
            <a:ext cx="136800" cy="1368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488128" y="1334485"/>
            <a:ext cx="213000" cy="2130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7847950" y="4168079"/>
            <a:ext cx="1097700" cy="10977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8507494" y="2981146"/>
            <a:ext cx="774600" cy="7746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8094101" y="3973940"/>
            <a:ext cx="413400" cy="4134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8622049" y="3872635"/>
            <a:ext cx="213000" cy="213000"/>
          </a:xfrm>
          <a:prstGeom prst="ellipse">
            <a:avLst/>
          </a:prstGeom>
          <a:solidFill>
            <a:srgbClr val="FF97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7550022" y="4801658"/>
            <a:ext cx="213000" cy="2130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7325661" y="4674667"/>
            <a:ext cx="93900" cy="939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258289" y="1577100"/>
            <a:ext cx="93900" cy="93900"/>
          </a:xfrm>
          <a:prstGeom prst="ellipse">
            <a:avLst/>
          </a:prstGeom>
          <a:solidFill>
            <a:srgbClr val="FFB6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09" name="Shape 509"/>
          <p:cNvGrpSpPr/>
          <p:nvPr/>
        </p:nvGrpSpPr>
        <p:grpSpPr>
          <a:xfrm>
            <a:off x="8142375" y="4477573"/>
            <a:ext cx="508851" cy="478711"/>
            <a:chOff x="5972700" y="2330200"/>
            <a:chExt cx="411625" cy="387275"/>
          </a:xfrm>
        </p:grpSpPr>
        <p:sp>
          <p:nvSpPr>
            <p:cNvPr id="510" name="Shape 510"/>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12" name="Shape 512"/>
          <p:cNvGrpSpPr/>
          <p:nvPr/>
        </p:nvGrpSpPr>
        <p:grpSpPr>
          <a:xfrm>
            <a:off x="545621" y="382390"/>
            <a:ext cx="398658" cy="631920"/>
            <a:chOff x="6718575" y="2318625"/>
            <a:chExt cx="256950" cy="407375"/>
          </a:xfrm>
        </p:grpSpPr>
        <p:sp>
          <p:nvSpPr>
            <p:cNvPr id="513" name="Shape 51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Shape 51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Shape 51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1" name="Shape 521"/>
          <p:cNvSpPr/>
          <p:nvPr/>
        </p:nvSpPr>
        <p:spPr>
          <a:xfrm>
            <a:off x="-117275" y="847257"/>
            <a:ext cx="605400" cy="605400"/>
          </a:xfrm>
          <a:prstGeom prst="ellipse">
            <a:avLst/>
          </a:prstGeom>
          <a:solidFill>
            <a:srgbClr val="02BD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txBox="1"/>
          <p:nvPr>
            <p:ph idx="12" type="sldNum"/>
          </p:nvPr>
        </p:nvSpPr>
        <p:spPr>
          <a:xfrm>
            <a:off x="8117984" y="418063"/>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9" name="Shape 19"/>
        <p:cNvGrpSpPr/>
        <p:nvPr/>
      </p:nvGrpSpPr>
      <p:grpSpPr>
        <a:xfrm>
          <a:off x="0" y="0"/>
          <a:ext cx="0" cy="0"/>
          <a:chOff x="0" y="0"/>
          <a:chExt cx="0" cy="0"/>
        </a:xfrm>
      </p:grpSpPr>
      <p:sp>
        <p:nvSpPr>
          <p:cNvPr id="20" name="Shape 20"/>
          <p:cNvSpPr/>
          <p:nvPr/>
        </p:nvSpPr>
        <p:spPr>
          <a:xfrm>
            <a:off x="6025" y="301575"/>
            <a:ext cx="9150050" cy="4496748"/>
          </a:xfrm>
          <a:custGeom>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1" name="Shape 21"/>
          <p:cNvSpPr/>
          <p:nvPr/>
        </p:nvSpPr>
        <p:spPr>
          <a:xfrm>
            <a:off x="0" y="1580113"/>
            <a:ext cx="9144000" cy="3341668"/>
          </a:xfrm>
          <a:custGeom>
            <a:pathLst>
              <a:path extrusionOk="0" h="110982" w="36576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2" name="Shape 22"/>
          <p:cNvSpPr/>
          <p:nvPr/>
        </p:nvSpPr>
        <p:spPr>
          <a:xfrm>
            <a:off x="-5900" y="410541"/>
            <a:ext cx="9144152" cy="4453149"/>
          </a:xfrm>
          <a:custGeom>
            <a:pathLst>
              <a:path extrusionOk="0" h="147896" w="365036">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3" name="Shape 23"/>
          <p:cNvSpPr txBox="1"/>
          <p:nvPr>
            <p:ph idx="1" type="body"/>
          </p:nvPr>
        </p:nvSpPr>
        <p:spPr>
          <a:xfrm>
            <a:off x="1833775" y="2314200"/>
            <a:ext cx="5476500" cy="819900"/>
          </a:xfrm>
          <a:prstGeom prst="rect">
            <a:avLst/>
          </a:prstGeom>
        </p:spPr>
        <p:txBody>
          <a:bodyPr anchorCtr="0" anchor="ctr" bIns="91425" lIns="91425" spcFirstLastPara="1" rIns="91425" wrap="square" tIns="91425"/>
          <a:lstStyle>
            <a:lvl1pPr indent="-381000" lvl="0" marL="457200" rtl="0" algn="ctr">
              <a:spcBef>
                <a:spcPts val="600"/>
              </a:spcBef>
              <a:spcAft>
                <a:spcPts val="0"/>
              </a:spcAft>
              <a:buClr>
                <a:srgbClr val="FFFFFF"/>
              </a:buClr>
              <a:buSzPts val="2400"/>
              <a:buChar char="◆"/>
              <a:defRPr b="1" i="1">
                <a:solidFill>
                  <a:srgbClr val="FFFFFF"/>
                </a:solidFill>
              </a:defRPr>
            </a:lvl1pPr>
            <a:lvl2pPr indent="-381000" lvl="1" marL="914400" rtl="0" algn="ctr">
              <a:spcBef>
                <a:spcPts val="0"/>
              </a:spcBef>
              <a:spcAft>
                <a:spcPts val="0"/>
              </a:spcAft>
              <a:buClr>
                <a:srgbClr val="FFFFFF"/>
              </a:buClr>
              <a:buSzPts val="2400"/>
              <a:buChar char="◆"/>
              <a:defRPr b="1" i="1">
                <a:solidFill>
                  <a:srgbClr val="FFFFFF"/>
                </a:solidFill>
              </a:defRPr>
            </a:lvl2pPr>
            <a:lvl3pPr indent="-381000" lvl="2" marL="1371600" rtl="0" algn="ctr">
              <a:spcBef>
                <a:spcPts val="0"/>
              </a:spcBef>
              <a:spcAft>
                <a:spcPts val="0"/>
              </a:spcAft>
              <a:buClr>
                <a:srgbClr val="FFFFFF"/>
              </a:buClr>
              <a:buSzPts val="2400"/>
              <a:buChar char="◇"/>
              <a:defRPr b="1" i="1">
                <a:solidFill>
                  <a:srgbClr val="FFFFFF"/>
                </a:solidFill>
              </a:defRPr>
            </a:lvl3pPr>
            <a:lvl4pPr indent="-381000" lvl="3" marL="1828800" rtl="0" algn="ctr">
              <a:spcBef>
                <a:spcPts val="0"/>
              </a:spcBef>
              <a:spcAft>
                <a:spcPts val="0"/>
              </a:spcAft>
              <a:buClr>
                <a:srgbClr val="FFFFFF"/>
              </a:buClr>
              <a:buSzPts val="2400"/>
              <a:buChar char="●"/>
              <a:defRPr b="1" i="1">
                <a:solidFill>
                  <a:srgbClr val="FFFFFF"/>
                </a:solidFill>
              </a:defRPr>
            </a:lvl4pPr>
            <a:lvl5pPr indent="-381000" lvl="4" marL="2286000" rtl="0" algn="ctr">
              <a:spcBef>
                <a:spcPts val="0"/>
              </a:spcBef>
              <a:spcAft>
                <a:spcPts val="0"/>
              </a:spcAft>
              <a:buClr>
                <a:srgbClr val="FFFFFF"/>
              </a:buClr>
              <a:buSzPts val="2400"/>
              <a:buChar char="○"/>
              <a:defRPr b="1" i="1">
                <a:solidFill>
                  <a:srgbClr val="FFFFFF"/>
                </a:solidFill>
              </a:defRPr>
            </a:lvl5pPr>
            <a:lvl6pPr indent="-381000" lvl="5" marL="2743200" rtl="0" algn="ctr">
              <a:spcBef>
                <a:spcPts val="0"/>
              </a:spcBef>
              <a:spcAft>
                <a:spcPts val="0"/>
              </a:spcAft>
              <a:buClr>
                <a:srgbClr val="FFFFFF"/>
              </a:buClr>
              <a:buSzPts val="2400"/>
              <a:buChar char="■"/>
              <a:defRPr b="1" i="1">
                <a:solidFill>
                  <a:srgbClr val="FFFFFF"/>
                </a:solidFill>
              </a:defRPr>
            </a:lvl6pPr>
            <a:lvl7pPr indent="-381000" lvl="6" marL="3200400" rtl="0" algn="ctr">
              <a:spcBef>
                <a:spcPts val="0"/>
              </a:spcBef>
              <a:spcAft>
                <a:spcPts val="0"/>
              </a:spcAft>
              <a:buClr>
                <a:srgbClr val="FFFFFF"/>
              </a:buClr>
              <a:buSzPts val="2400"/>
              <a:buChar char="●"/>
              <a:defRPr b="1" i="1">
                <a:solidFill>
                  <a:srgbClr val="FFFFFF"/>
                </a:solidFill>
              </a:defRPr>
            </a:lvl7pPr>
            <a:lvl8pPr indent="-381000" lvl="7" marL="3657600" rtl="0" algn="ctr">
              <a:spcBef>
                <a:spcPts val="0"/>
              </a:spcBef>
              <a:spcAft>
                <a:spcPts val="0"/>
              </a:spcAft>
              <a:buClr>
                <a:srgbClr val="FFFFFF"/>
              </a:buClr>
              <a:buSzPts val="2400"/>
              <a:buChar char="○"/>
              <a:defRPr b="1" i="1">
                <a:solidFill>
                  <a:srgbClr val="FFFFFF"/>
                </a:solidFill>
              </a:defRPr>
            </a:lvl8pPr>
            <a:lvl9pPr indent="-381000" lvl="8" marL="4114800" algn="ctr">
              <a:spcBef>
                <a:spcPts val="0"/>
              </a:spcBef>
              <a:spcAft>
                <a:spcPts val="0"/>
              </a:spcAft>
              <a:buClr>
                <a:srgbClr val="FFFFFF"/>
              </a:buClr>
              <a:buSzPts val="2400"/>
              <a:buChar char="■"/>
              <a:defRPr b="1" i="1">
                <a:solidFill>
                  <a:srgbClr val="FFFFFF"/>
                </a:solidFill>
              </a:defRPr>
            </a:lvl9pPr>
          </a:lstStyle>
          <a:p/>
        </p:txBody>
      </p:sp>
      <p:sp>
        <p:nvSpPr>
          <p:cNvPr id="24" name="Shape 24"/>
          <p:cNvSpPr txBox="1"/>
          <p:nvPr/>
        </p:nvSpPr>
        <p:spPr>
          <a:xfrm>
            <a:off x="3593400" y="1086169"/>
            <a:ext cx="1957200" cy="653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6000">
                <a:solidFill>
                  <a:srgbClr val="FFFFFF"/>
                </a:solidFill>
                <a:latin typeface="Raleway"/>
                <a:ea typeface="Raleway"/>
                <a:cs typeface="Raleway"/>
                <a:sym typeface="Raleway"/>
              </a:rPr>
              <a:t>“</a:t>
            </a:r>
            <a:endParaRPr b="1" sz="6000">
              <a:solidFill>
                <a:srgbClr val="FFFFFF"/>
              </a:solidFill>
              <a:latin typeface="Raleway"/>
              <a:ea typeface="Raleway"/>
              <a:cs typeface="Raleway"/>
              <a:sym typeface="Raleway"/>
            </a:endParaRPr>
          </a:p>
        </p:txBody>
      </p:sp>
      <p:sp>
        <p:nvSpPr>
          <p:cNvPr id="25" name="Shape 25"/>
          <p:cNvSpPr/>
          <p:nvPr/>
        </p:nvSpPr>
        <p:spPr>
          <a:xfrm>
            <a:off x="4179900" y="1041875"/>
            <a:ext cx="784200" cy="784200"/>
          </a:xfrm>
          <a:prstGeom prst="diamond">
            <a:avLst/>
          </a:prstGeom>
          <a:noFill/>
          <a:ln cap="flat" cmpd="sng" w="28575">
            <a:solidFill>
              <a:srgbClr val="FFFFFF"/>
            </a:solidFill>
            <a:prstDash val="solid"/>
            <a:miter lim="8000"/>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6"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34" name="Shape 34"/>
          <p:cNvSpPr txBox="1"/>
          <p:nvPr>
            <p:ph type="title"/>
          </p:nvPr>
        </p:nvSpPr>
        <p:spPr>
          <a:xfrm>
            <a:off x="886650" y="398400"/>
            <a:ext cx="7370700" cy="8574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Shape 35"/>
          <p:cNvSpPr txBox="1"/>
          <p:nvPr>
            <p:ph idx="1" type="body"/>
          </p:nvPr>
        </p:nvSpPr>
        <p:spPr>
          <a:xfrm>
            <a:off x="886650" y="1598408"/>
            <a:ext cx="7370700" cy="33273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36" name="Shape 36"/>
        <p:cNvGrpSpPr/>
        <p:nvPr/>
      </p:nvGrpSpPr>
      <p:grpSpPr>
        <a:xfrm>
          <a:off x="0" y="0"/>
          <a:ext cx="0" cy="0"/>
          <a:chOff x="0" y="0"/>
          <a:chExt cx="0" cy="0"/>
        </a:xfrm>
      </p:grpSpPr>
      <p:grpSp>
        <p:nvGrpSpPr>
          <p:cNvPr id="37" name="Shape 37"/>
          <p:cNvGrpSpPr/>
          <p:nvPr/>
        </p:nvGrpSpPr>
        <p:grpSpPr>
          <a:xfrm>
            <a:off x="-6025" y="0"/>
            <a:ext cx="9168125" cy="5163100"/>
            <a:chOff x="-6025" y="0"/>
            <a:chExt cx="9168125" cy="5163100"/>
          </a:xfrm>
        </p:grpSpPr>
        <p:sp>
          <p:nvSpPr>
            <p:cNvPr id="38" name="Shape 38"/>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39" name="Shape 39"/>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40" name="Shape 40"/>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41" name="Shape 41"/>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42" name="Shape 42"/>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43" name="Shape 43"/>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44" name="Shape 44"/>
          <p:cNvSpPr txBox="1"/>
          <p:nvPr>
            <p:ph type="title"/>
          </p:nvPr>
        </p:nvSpPr>
        <p:spPr>
          <a:xfrm>
            <a:off x="886650" y="398400"/>
            <a:ext cx="7370700" cy="8574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5" name="Shape 45"/>
          <p:cNvSpPr txBox="1"/>
          <p:nvPr>
            <p:ph idx="1" type="body"/>
          </p:nvPr>
        </p:nvSpPr>
        <p:spPr>
          <a:xfrm>
            <a:off x="904925" y="1495850"/>
            <a:ext cx="3560100" cy="34299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6" name="Shape 46"/>
          <p:cNvSpPr txBox="1"/>
          <p:nvPr>
            <p:ph idx="2" type="body"/>
          </p:nvPr>
        </p:nvSpPr>
        <p:spPr>
          <a:xfrm>
            <a:off x="4679180" y="1495850"/>
            <a:ext cx="3560100" cy="34299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47" name="Shape 47"/>
        <p:cNvGrpSpPr/>
        <p:nvPr/>
      </p:nvGrpSpPr>
      <p:grpSpPr>
        <a:xfrm>
          <a:off x="0" y="0"/>
          <a:ext cx="0" cy="0"/>
          <a:chOff x="0" y="0"/>
          <a:chExt cx="0" cy="0"/>
        </a:xfrm>
      </p:grpSpPr>
      <p:grpSp>
        <p:nvGrpSpPr>
          <p:cNvPr id="48" name="Shape 48"/>
          <p:cNvGrpSpPr/>
          <p:nvPr/>
        </p:nvGrpSpPr>
        <p:grpSpPr>
          <a:xfrm>
            <a:off x="-6025" y="0"/>
            <a:ext cx="9168125" cy="5163100"/>
            <a:chOff x="-6025" y="0"/>
            <a:chExt cx="9168125" cy="5163100"/>
          </a:xfrm>
        </p:grpSpPr>
        <p:sp>
          <p:nvSpPr>
            <p:cNvPr id="49" name="Shape 49"/>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50" name="Shape 50"/>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51" name="Shape 51"/>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52" name="Shape 52"/>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53" name="Shape 53"/>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54" name="Shape 54"/>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55" name="Shape 55"/>
          <p:cNvSpPr txBox="1"/>
          <p:nvPr>
            <p:ph type="title"/>
          </p:nvPr>
        </p:nvSpPr>
        <p:spPr>
          <a:xfrm>
            <a:off x="886650" y="398400"/>
            <a:ext cx="7370700" cy="8574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6" name="Shape 56"/>
          <p:cNvSpPr txBox="1"/>
          <p:nvPr>
            <p:ph idx="1" type="body"/>
          </p:nvPr>
        </p:nvSpPr>
        <p:spPr>
          <a:xfrm>
            <a:off x="870750" y="1495850"/>
            <a:ext cx="2365200" cy="342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Shape 57"/>
          <p:cNvSpPr txBox="1"/>
          <p:nvPr>
            <p:ph idx="2" type="body"/>
          </p:nvPr>
        </p:nvSpPr>
        <p:spPr>
          <a:xfrm>
            <a:off x="3357262" y="1495850"/>
            <a:ext cx="2365200" cy="342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8" name="Shape 58"/>
          <p:cNvSpPr txBox="1"/>
          <p:nvPr>
            <p:ph idx="3" type="body"/>
          </p:nvPr>
        </p:nvSpPr>
        <p:spPr>
          <a:xfrm>
            <a:off x="5843773" y="1495850"/>
            <a:ext cx="2365200" cy="342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9" name="Shape 59"/>
        <p:cNvGrpSpPr/>
        <p:nvPr/>
      </p:nvGrpSpPr>
      <p:grpSpPr>
        <a:xfrm>
          <a:off x="0" y="0"/>
          <a:ext cx="0" cy="0"/>
          <a:chOff x="0" y="0"/>
          <a:chExt cx="0" cy="0"/>
        </a:xfrm>
      </p:grpSpPr>
      <p:grpSp>
        <p:nvGrpSpPr>
          <p:cNvPr id="60" name="Shape 60"/>
          <p:cNvGrpSpPr/>
          <p:nvPr/>
        </p:nvGrpSpPr>
        <p:grpSpPr>
          <a:xfrm>
            <a:off x="-6025" y="0"/>
            <a:ext cx="9168125" cy="5163100"/>
            <a:chOff x="-6025" y="0"/>
            <a:chExt cx="9168125" cy="5163100"/>
          </a:xfrm>
        </p:grpSpPr>
        <p:sp>
          <p:nvSpPr>
            <p:cNvPr id="61" name="Shape 61"/>
            <p:cNvSpPr/>
            <p:nvPr/>
          </p:nvSpPr>
          <p:spPr>
            <a:xfrm>
              <a:off x="0" y="0"/>
              <a:ext cx="8552900" cy="1333000"/>
            </a:xfrm>
            <a:custGeom>
              <a:pathLst>
                <a:path extrusionOk="0" h="53320" w="342116">
                  <a:moveTo>
                    <a:pt x="0" y="0"/>
                  </a:moveTo>
                  <a:lnTo>
                    <a:pt x="0" y="53320"/>
                  </a:lnTo>
                  <a:lnTo>
                    <a:pt x="342116" y="0"/>
                  </a:lnTo>
                  <a:close/>
                </a:path>
              </a:pathLst>
            </a:custGeom>
            <a:solidFill>
              <a:srgbClr val="004C52"/>
            </a:solidFill>
            <a:ln>
              <a:noFill/>
            </a:ln>
          </p:spPr>
        </p:sp>
        <p:sp>
          <p:nvSpPr>
            <p:cNvPr id="62" name="Shape 62"/>
            <p:cNvSpPr/>
            <p:nvPr/>
          </p:nvSpPr>
          <p:spPr>
            <a:xfrm>
              <a:off x="2563450" y="0"/>
              <a:ext cx="6580550" cy="1272675"/>
            </a:xfrm>
            <a:custGeom>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63" name="Shape 63"/>
            <p:cNvSpPr/>
            <p:nvPr/>
          </p:nvSpPr>
          <p:spPr>
            <a:xfrm>
              <a:off x="-6025" y="2"/>
              <a:ext cx="7298300" cy="1471709"/>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64" name="Shape 64"/>
            <p:cNvSpPr/>
            <p:nvPr/>
          </p:nvSpPr>
          <p:spPr>
            <a:xfrm>
              <a:off x="3596100" y="4667000"/>
              <a:ext cx="5090700" cy="476500"/>
            </a:xfrm>
            <a:custGeom>
              <a:pathLst>
                <a:path extrusionOk="0" h="19060" w="203628">
                  <a:moveTo>
                    <a:pt x="0" y="19060"/>
                  </a:moveTo>
                  <a:lnTo>
                    <a:pt x="203628" y="19060"/>
                  </a:lnTo>
                  <a:lnTo>
                    <a:pt x="157305" y="0"/>
                  </a:lnTo>
                  <a:close/>
                </a:path>
              </a:pathLst>
            </a:custGeom>
            <a:solidFill>
              <a:srgbClr val="004C52"/>
            </a:solidFill>
            <a:ln>
              <a:noFill/>
            </a:ln>
          </p:spPr>
        </p:sp>
        <p:sp>
          <p:nvSpPr>
            <p:cNvPr id="65" name="Shape 65"/>
            <p:cNvSpPr/>
            <p:nvPr/>
          </p:nvSpPr>
          <p:spPr>
            <a:xfrm>
              <a:off x="5525000" y="4692625"/>
              <a:ext cx="3637100" cy="470475"/>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66" name="Shape 66"/>
            <p:cNvSpPr/>
            <p:nvPr/>
          </p:nvSpPr>
          <p:spPr>
            <a:xfrm>
              <a:off x="7521475" y="4023125"/>
              <a:ext cx="1634600" cy="1139975"/>
            </a:xfrm>
            <a:custGeom>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67" name="Shape 67"/>
          <p:cNvSpPr txBox="1"/>
          <p:nvPr>
            <p:ph type="title"/>
          </p:nvPr>
        </p:nvSpPr>
        <p:spPr>
          <a:xfrm>
            <a:off x="886650" y="398400"/>
            <a:ext cx="7370700" cy="8574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8" name="Shape 68"/>
        <p:cNvGrpSpPr/>
        <p:nvPr/>
      </p:nvGrpSpPr>
      <p:grpSpPr>
        <a:xfrm>
          <a:off x="0" y="0"/>
          <a:ext cx="0" cy="0"/>
          <a:chOff x="0" y="0"/>
          <a:chExt cx="0" cy="0"/>
        </a:xfrm>
      </p:grpSpPr>
      <p:sp>
        <p:nvSpPr>
          <p:cNvPr id="69" name="Shape 69"/>
          <p:cNvSpPr/>
          <p:nvPr/>
        </p:nvSpPr>
        <p:spPr>
          <a:xfrm>
            <a:off x="-2355" y="0"/>
            <a:ext cx="5209571" cy="983354"/>
          </a:xfrm>
          <a:custGeom>
            <a:pathLst>
              <a:path extrusionOk="0" h="53320" w="342116">
                <a:moveTo>
                  <a:pt x="0" y="0"/>
                </a:moveTo>
                <a:lnTo>
                  <a:pt x="0" y="53320"/>
                </a:lnTo>
                <a:lnTo>
                  <a:pt x="342116" y="0"/>
                </a:lnTo>
                <a:close/>
              </a:path>
            </a:pathLst>
          </a:custGeom>
          <a:solidFill>
            <a:srgbClr val="004C52"/>
          </a:solidFill>
          <a:ln>
            <a:noFill/>
          </a:ln>
        </p:spPr>
      </p:sp>
      <p:sp>
        <p:nvSpPr>
          <p:cNvPr id="70" name="Shape 70"/>
          <p:cNvSpPr/>
          <p:nvPr/>
        </p:nvSpPr>
        <p:spPr>
          <a:xfrm>
            <a:off x="-6025" y="2"/>
            <a:ext cx="4445395" cy="1085644"/>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1" name="Shape 71"/>
          <p:cNvSpPr/>
          <p:nvPr/>
        </p:nvSpPr>
        <p:spPr>
          <a:xfrm>
            <a:off x="6375475" y="4745747"/>
            <a:ext cx="2548913" cy="400879"/>
          </a:xfrm>
          <a:custGeom>
            <a:pathLst>
              <a:path extrusionOk="0" h="19060" w="203628">
                <a:moveTo>
                  <a:pt x="0" y="19060"/>
                </a:moveTo>
                <a:lnTo>
                  <a:pt x="203628" y="19060"/>
                </a:lnTo>
                <a:lnTo>
                  <a:pt x="157305" y="0"/>
                </a:lnTo>
                <a:close/>
              </a:path>
            </a:pathLst>
          </a:custGeom>
          <a:solidFill>
            <a:srgbClr val="004C52"/>
          </a:solidFill>
          <a:ln>
            <a:noFill/>
          </a:ln>
        </p:spPr>
      </p:sp>
      <p:sp>
        <p:nvSpPr>
          <p:cNvPr id="72" name="Shape 72"/>
          <p:cNvSpPr/>
          <p:nvPr/>
        </p:nvSpPr>
        <p:spPr>
          <a:xfrm>
            <a:off x="7341180" y="4767304"/>
            <a:ext cx="1821096" cy="395811"/>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73" name="Shape 73"/>
          <p:cNvSpPr/>
          <p:nvPr/>
        </p:nvSpPr>
        <p:spPr>
          <a:xfrm>
            <a:off x="8340717" y="4204075"/>
            <a:ext cx="818444" cy="959061"/>
          </a:xfrm>
          <a:custGeom>
            <a:pathLst>
              <a:path extrusionOk="0" h="45599" w="65384">
                <a:moveTo>
                  <a:pt x="65384" y="27022"/>
                </a:moveTo>
                <a:lnTo>
                  <a:pt x="65384" y="0"/>
                </a:lnTo>
                <a:lnTo>
                  <a:pt x="0" y="45599"/>
                </a:lnTo>
                <a:close/>
              </a:path>
            </a:pathLst>
          </a:custGeom>
          <a:solidFill>
            <a:srgbClr val="ABE33F">
              <a:alpha val="81150"/>
            </a:srgbClr>
          </a:solidFill>
          <a:ln>
            <a:noFill/>
          </a:ln>
        </p:spPr>
      </p:sp>
      <p:sp>
        <p:nvSpPr>
          <p:cNvPr id="74" name="Shape 74"/>
          <p:cNvSpPr/>
          <p:nvPr/>
        </p:nvSpPr>
        <p:spPr>
          <a:xfrm>
            <a:off x="1559025" y="-6025"/>
            <a:ext cx="4116775" cy="944875"/>
          </a:xfrm>
          <a:custGeom>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75" name="Shape 75"/>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sz="14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6" name="Shape 76"/>
        <p:cNvGrpSpPr/>
        <p:nvPr/>
      </p:nvGrpSpPr>
      <p:grpSpPr>
        <a:xfrm>
          <a:off x="0" y="0"/>
          <a:ext cx="0" cy="0"/>
          <a:chOff x="0" y="0"/>
          <a:chExt cx="0" cy="0"/>
        </a:xfrm>
      </p:grpSpPr>
      <p:sp>
        <p:nvSpPr>
          <p:cNvPr id="77" name="Shape 77"/>
          <p:cNvSpPr/>
          <p:nvPr/>
        </p:nvSpPr>
        <p:spPr>
          <a:xfrm>
            <a:off x="-2355" y="0"/>
            <a:ext cx="5209571" cy="983354"/>
          </a:xfrm>
          <a:custGeom>
            <a:pathLst>
              <a:path extrusionOk="0" h="53320" w="342116">
                <a:moveTo>
                  <a:pt x="0" y="0"/>
                </a:moveTo>
                <a:lnTo>
                  <a:pt x="0" y="53320"/>
                </a:lnTo>
                <a:lnTo>
                  <a:pt x="342116" y="0"/>
                </a:lnTo>
                <a:close/>
              </a:path>
            </a:pathLst>
          </a:custGeom>
          <a:solidFill>
            <a:srgbClr val="004C52"/>
          </a:solidFill>
          <a:ln>
            <a:noFill/>
          </a:ln>
        </p:spPr>
      </p:sp>
      <p:sp>
        <p:nvSpPr>
          <p:cNvPr id="78" name="Shape 78"/>
          <p:cNvSpPr/>
          <p:nvPr/>
        </p:nvSpPr>
        <p:spPr>
          <a:xfrm>
            <a:off x="-6025" y="2"/>
            <a:ext cx="4445395" cy="1085644"/>
          </a:xfrm>
          <a:custGeom>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9" name="Shape 79"/>
          <p:cNvSpPr/>
          <p:nvPr/>
        </p:nvSpPr>
        <p:spPr>
          <a:xfrm>
            <a:off x="6375475" y="4745747"/>
            <a:ext cx="2548913" cy="400879"/>
          </a:xfrm>
          <a:custGeom>
            <a:pathLst>
              <a:path extrusionOk="0" h="19060" w="203628">
                <a:moveTo>
                  <a:pt x="0" y="19060"/>
                </a:moveTo>
                <a:lnTo>
                  <a:pt x="203628" y="19060"/>
                </a:lnTo>
                <a:lnTo>
                  <a:pt x="157305" y="0"/>
                </a:lnTo>
                <a:close/>
              </a:path>
            </a:pathLst>
          </a:custGeom>
          <a:solidFill>
            <a:srgbClr val="004C52"/>
          </a:solidFill>
          <a:ln>
            <a:noFill/>
          </a:ln>
        </p:spPr>
      </p:sp>
      <p:sp>
        <p:nvSpPr>
          <p:cNvPr id="80" name="Shape 80"/>
          <p:cNvSpPr/>
          <p:nvPr/>
        </p:nvSpPr>
        <p:spPr>
          <a:xfrm>
            <a:off x="7341180" y="4767304"/>
            <a:ext cx="1821096" cy="395811"/>
          </a:xfrm>
          <a:custGeom>
            <a:pathLst>
              <a:path extrusionOk="0" h="18819" w="145484">
                <a:moveTo>
                  <a:pt x="145484" y="0"/>
                </a:moveTo>
                <a:lnTo>
                  <a:pt x="145484" y="18819"/>
                </a:lnTo>
                <a:lnTo>
                  <a:pt x="0" y="18819"/>
                </a:lnTo>
                <a:close/>
              </a:path>
            </a:pathLst>
          </a:custGeom>
          <a:solidFill>
            <a:srgbClr val="00AE9D">
              <a:alpha val="83460"/>
            </a:srgbClr>
          </a:solidFill>
          <a:ln>
            <a:noFill/>
          </a:ln>
        </p:spPr>
      </p:sp>
      <p:sp>
        <p:nvSpPr>
          <p:cNvPr id="81" name="Shape 81"/>
          <p:cNvSpPr/>
          <p:nvPr/>
        </p:nvSpPr>
        <p:spPr>
          <a:xfrm>
            <a:off x="8340717" y="4204075"/>
            <a:ext cx="818444" cy="959061"/>
          </a:xfrm>
          <a:custGeom>
            <a:pathLst>
              <a:path extrusionOk="0" h="45599" w="65384">
                <a:moveTo>
                  <a:pt x="65384" y="27022"/>
                </a:moveTo>
                <a:lnTo>
                  <a:pt x="65384" y="0"/>
                </a:lnTo>
                <a:lnTo>
                  <a:pt x="0" y="45599"/>
                </a:lnTo>
                <a:close/>
              </a:path>
            </a:pathLst>
          </a:custGeom>
          <a:solidFill>
            <a:srgbClr val="ABE33F">
              <a:alpha val="81150"/>
            </a:srgbClr>
          </a:solidFill>
          <a:ln>
            <a:noFill/>
          </a:ln>
        </p:spPr>
      </p:sp>
      <p:sp>
        <p:nvSpPr>
          <p:cNvPr id="82" name="Shape 82"/>
          <p:cNvSpPr/>
          <p:nvPr/>
        </p:nvSpPr>
        <p:spPr>
          <a:xfrm>
            <a:off x="1559025" y="-6025"/>
            <a:ext cx="4116775" cy="944875"/>
          </a:xfrm>
          <a:custGeom>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886650" y="1598408"/>
            <a:ext cx="7370700" cy="33273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indent="-381000" lvl="1" marL="9144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indent="-381000" lvl="2" marL="13716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indent="-381000" lvl="3" marL="1828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indent="-381000" lvl="4" marL="2286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indent="-381000" lvl="5" marL="27432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indent="-381000" lvl="6" marL="32004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indent="-381000" lvl="7" marL="36576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indent="-381000" lvl="8" marL="4114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p:txBody>
      </p:sp>
      <p:sp>
        <p:nvSpPr>
          <p:cNvPr id="7" name="Shape 7"/>
          <p:cNvSpPr txBox="1"/>
          <p:nvPr>
            <p:ph type="title"/>
          </p:nvPr>
        </p:nvSpPr>
        <p:spPr>
          <a:xfrm>
            <a:off x="886650" y="398400"/>
            <a:ext cx="73707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idx="1" type="body"/>
          </p:nvPr>
        </p:nvSpPr>
        <p:spPr>
          <a:xfrm>
            <a:off x="2901875" y="1033400"/>
            <a:ext cx="5292300" cy="32673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indent="-355600" lvl="1" marL="9144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indent="-355600" lvl="2" marL="13716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indent="-355600" lvl="3" marL="18288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indent="-355600" lvl="4" marL="22860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indent="-355600" lvl="5" marL="27432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indent="-355600" lvl="6" marL="32004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indent="-355600" lvl="7" marL="3657600" rtl="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indent="-355600" lvl="8" marL="4114800" rtl="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p:txBody>
      </p:sp>
      <p:sp>
        <p:nvSpPr>
          <p:cNvPr id="145" name="Shape 145"/>
          <p:cNvSpPr txBox="1"/>
          <p:nvPr>
            <p:ph type="title"/>
          </p:nvPr>
        </p:nvSpPr>
        <p:spPr>
          <a:xfrm>
            <a:off x="144075" y="559475"/>
            <a:ext cx="2142000" cy="26304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rt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p:txBody>
      </p:sp>
      <p:sp>
        <p:nvSpPr>
          <p:cNvPr id="146" name="Shape 146"/>
          <p:cNvSpPr txBox="1"/>
          <p:nvPr>
            <p:ph idx="12" type="sldNum"/>
          </p:nvPr>
        </p:nvSpPr>
        <p:spPr>
          <a:xfrm>
            <a:off x="8117984" y="418063"/>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A6BCC9"/>
                </a:solidFill>
                <a:latin typeface="Lato Light"/>
                <a:ea typeface="Lato Light"/>
                <a:cs typeface="Lato Light"/>
                <a:sym typeface="Lato Light"/>
              </a:rPr>
              <a:t>‹#›</a:t>
            </a:fld>
            <a:endParaRPr sz="1200">
              <a:solidFill>
                <a:srgbClr val="A6BCC9"/>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drive.google.com/file/d/0BywrJr8swB-jcGhjQkZLbkZ6Vlk/view"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goFIT Project Recap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pic>
        <p:nvPicPr>
          <p:cNvPr descr="Screen Shot 2017-10-05 at 12.42.02 PM.png" id="596" name="Shape 596"/>
          <p:cNvPicPr preferRelativeResize="0"/>
          <p:nvPr/>
        </p:nvPicPr>
        <p:blipFill rotWithShape="1">
          <a:blip r:embed="rId3">
            <a:alphaModFix/>
          </a:blip>
          <a:srcRect b="2130" l="11118" r="11235" t="1484"/>
          <a:stretch/>
        </p:blipFill>
        <p:spPr>
          <a:xfrm>
            <a:off x="2125210" y="1132423"/>
            <a:ext cx="4893574" cy="3796776"/>
          </a:xfrm>
          <a:prstGeom prst="rect">
            <a:avLst/>
          </a:prstGeom>
          <a:noFill/>
          <a:ln>
            <a:noFill/>
          </a:ln>
        </p:spPr>
      </p:pic>
      <p:sp>
        <p:nvSpPr>
          <p:cNvPr id="597" name="Shape 59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Empathy Map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Shape 602"/>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Interesting Quotes</a:t>
            </a:r>
            <a:endParaRPr/>
          </a:p>
        </p:txBody>
      </p:sp>
      <p:sp>
        <p:nvSpPr>
          <p:cNvPr id="603" name="Shape 603"/>
          <p:cNvSpPr txBox="1"/>
          <p:nvPr>
            <p:ph idx="1" type="body"/>
          </p:nvPr>
        </p:nvSpPr>
        <p:spPr>
          <a:xfrm>
            <a:off x="886650" y="1293608"/>
            <a:ext cx="7370700" cy="33273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“My life is important to me and I want to stick around for as long as possible.”</a:t>
            </a:r>
            <a:endParaRPr/>
          </a:p>
          <a:p>
            <a:pPr indent="-381000" lvl="0" marL="457200" rtl="0">
              <a:spcBef>
                <a:spcPts val="0"/>
              </a:spcBef>
              <a:spcAft>
                <a:spcPts val="0"/>
              </a:spcAft>
              <a:buSzPts val="2400"/>
              <a:buChar char="◆"/>
            </a:pPr>
            <a:r>
              <a:rPr lang="en"/>
              <a:t>“The more we help people understand health and treatment, the less they’ll have to rely on [emergency services].”</a:t>
            </a:r>
            <a:endParaRPr/>
          </a:p>
          <a:p>
            <a:pPr indent="-381000" lvl="0" marL="457200" rtl="0">
              <a:spcBef>
                <a:spcPts val="0"/>
              </a:spcBef>
              <a:spcAft>
                <a:spcPts val="0"/>
              </a:spcAft>
              <a:buSzPts val="2400"/>
              <a:buChar char="◆"/>
            </a:pPr>
            <a:r>
              <a:rPr lang="en"/>
              <a:t>“I get more out of exercising knowing that I’m doing it with other people.”</a:t>
            </a:r>
            <a:endParaRPr/>
          </a:p>
          <a:p>
            <a:pPr indent="-381000" lvl="0" marL="457200" rtl="0">
              <a:spcBef>
                <a:spcPts val="0"/>
              </a:spcBef>
              <a:spcAft>
                <a:spcPts val="0"/>
              </a:spcAft>
              <a:buSzPts val="2400"/>
              <a:buChar char="◆"/>
            </a:pPr>
            <a:r>
              <a:rPr lang="en"/>
              <a:t>“I feel like I don’t have enough time to do all the work it takes to reach my goals.”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Experience Prototypes</a:t>
            </a:r>
            <a:endParaRPr/>
          </a:p>
        </p:txBody>
      </p:sp>
      <p:pic>
        <p:nvPicPr>
          <p:cNvPr id="609" name="Shape 609"/>
          <p:cNvPicPr preferRelativeResize="0"/>
          <p:nvPr/>
        </p:nvPicPr>
        <p:blipFill>
          <a:blip r:embed="rId3">
            <a:alphaModFix/>
          </a:blip>
          <a:stretch>
            <a:fillRect/>
          </a:stretch>
        </p:blipFill>
        <p:spPr>
          <a:xfrm>
            <a:off x="394300" y="1484400"/>
            <a:ext cx="1630800" cy="2697100"/>
          </a:xfrm>
          <a:prstGeom prst="rect">
            <a:avLst/>
          </a:prstGeom>
          <a:noFill/>
          <a:ln cap="flat" cmpd="sng" w="12700">
            <a:solidFill>
              <a:srgbClr val="000000"/>
            </a:solidFill>
            <a:prstDash val="solid"/>
            <a:miter lim="8000"/>
            <a:headEnd len="med" w="med" type="none"/>
            <a:tailEnd len="med" w="med" type="none"/>
          </a:ln>
        </p:spPr>
      </p:pic>
      <p:pic>
        <p:nvPicPr>
          <p:cNvPr id="610" name="Shape 610"/>
          <p:cNvPicPr preferRelativeResize="0"/>
          <p:nvPr/>
        </p:nvPicPr>
        <p:blipFill>
          <a:blip r:embed="rId4">
            <a:alphaModFix/>
          </a:blip>
          <a:stretch>
            <a:fillRect/>
          </a:stretch>
        </p:blipFill>
        <p:spPr>
          <a:xfrm>
            <a:off x="1521618" y="2101750"/>
            <a:ext cx="1580531" cy="2697100"/>
          </a:xfrm>
          <a:prstGeom prst="rect">
            <a:avLst/>
          </a:prstGeom>
          <a:noFill/>
          <a:ln cap="flat" cmpd="sng" w="12700">
            <a:solidFill>
              <a:srgbClr val="000000"/>
            </a:solidFill>
            <a:prstDash val="solid"/>
            <a:miter lim="8000"/>
            <a:headEnd len="med" w="med" type="none"/>
            <a:tailEnd len="med" w="med" type="none"/>
          </a:ln>
        </p:spPr>
      </p:pic>
      <p:pic>
        <p:nvPicPr>
          <p:cNvPr id="611" name="Shape 611"/>
          <p:cNvPicPr preferRelativeResize="0"/>
          <p:nvPr/>
        </p:nvPicPr>
        <p:blipFill rotWithShape="1">
          <a:blip r:embed="rId5">
            <a:alphaModFix/>
          </a:blip>
          <a:srcRect b="15307" l="0" r="0" t="9875"/>
          <a:stretch/>
        </p:blipFill>
        <p:spPr>
          <a:xfrm>
            <a:off x="3628287" y="1650748"/>
            <a:ext cx="2192225" cy="2919500"/>
          </a:xfrm>
          <a:prstGeom prst="rect">
            <a:avLst/>
          </a:prstGeom>
          <a:noFill/>
          <a:ln>
            <a:noFill/>
          </a:ln>
        </p:spPr>
      </p:pic>
      <p:pic>
        <p:nvPicPr>
          <p:cNvPr id="612" name="Shape 612"/>
          <p:cNvPicPr preferRelativeResize="0"/>
          <p:nvPr/>
        </p:nvPicPr>
        <p:blipFill rotWithShape="1">
          <a:blip r:embed="rId6">
            <a:alphaModFix/>
          </a:blip>
          <a:srcRect b="0" l="0" r="0" t="3966"/>
          <a:stretch/>
        </p:blipFill>
        <p:spPr>
          <a:xfrm>
            <a:off x="6270450" y="1653700"/>
            <a:ext cx="2192249" cy="291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p:nvPr/>
        </p:nvSpPr>
        <p:spPr>
          <a:xfrm rot="2697328">
            <a:off x="8374097" y="450901"/>
            <a:ext cx="343459" cy="327947"/>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8" name="Shape 618"/>
          <p:cNvSpPr/>
          <p:nvPr/>
        </p:nvSpPr>
        <p:spPr>
          <a:xfrm>
            <a:off x="1417889" y="549156"/>
            <a:ext cx="137570" cy="13142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9" name="Shape 619"/>
          <p:cNvSpPr/>
          <p:nvPr/>
        </p:nvSpPr>
        <p:spPr>
          <a:xfrm rot="1280404">
            <a:off x="488800" y="1991071"/>
            <a:ext cx="137564" cy="13139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20" name="Shape 620"/>
          <p:cNvPicPr preferRelativeResize="0"/>
          <p:nvPr/>
        </p:nvPicPr>
        <p:blipFill rotWithShape="1">
          <a:blip r:embed="rId3">
            <a:alphaModFix/>
          </a:blip>
          <a:srcRect b="0" l="0" r="4970" t="0"/>
          <a:stretch/>
        </p:blipFill>
        <p:spPr>
          <a:xfrm>
            <a:off x="852975" y="1299925"/>
            <a:ext cx="7438049" cy="3131250"/>
          </a:xfrm>
          <a:prstGeom prst="rect">
            <a:avLst/>
          </a:prstGeom>
          <a:noFill/>
          <a:ln>
            <a:noFill/>
          </a:ln>
        </p:spPr>
      </p:pic>
      <p:grpSp>
        <p:nvGrpSpPr>
          <p:cNvPr id="621" name="Shape 621"/>
          <p:cNvGrpSpPr/>
          <p:nvPr/>
        </p:nvGrpSpPr>
        <p:grpSpPr>
          <a:xfrm rot="-587344">
            <a:off x="455116" y="3607433"/>
            <a:ext cx="595166" cy="595133"/>
            <a:chOff x="576250" y="4319400"/>
            <a:chExt cx="442075" cy="442050"/>
          </a:xfrm>
        </p:grpSpPr>
        <p:sp>
          <p:nvSpPr>
            <p:cNvPr id="622" name="Shape 622"/>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4" name="Shape 624"/>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5" name="Shape 625"/>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C4067"/>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6" name="Shape 626"/>
          <p:cNvSpPr/>
          <p:nvPr/>
        </p:nvSpPr>
        <p:spPr>
          <a:xfrm>
            <a:off x="870289" y="4335438"/>
            <a:ext cx="226251" cy="21606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7" name="Shape 62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Low-Fi Sketch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id="632" name="Shape 632"/>
          <p:cNvPicPr preferRelativeResize="0"/>
          <p:nvPr/>
        </p:nvPicPr>
        <p:blipFill>
          <a:blip r:embed="rId3">
            <a:alphaModFix/>
          </a:blip>
          <a:stretch>
            <a:fillRect/>
          </a:stretch>
        </p:blipFill>
        <p:spPr>
          <a:xfrm>
            <a:off x="886650" y="1495850"/>
            <a:ext cx="3241600" cy="3241600"/>
          </a:xfrm>
          <a:prstGeom prst="rect">
            <a:avLst/>
          </a:prstGeom>
          <a:noFill/>
          <a:ln>
            <a:noFill/>
          </a:ln>
        </p:spPr>
      </p:pic>
      <p:sp>
        <p:nvSpPr>
          <p:cNvPr id="633" name="Shape 63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Low-Fi Prototype</a:t>
            </a:r>
            <a:endParaRPr/>
          </a:p>
        </p:txBody>
      </p:sp>
      <p:sp>
        <p:nvSpPr>
          <p:cNvPr id="634" name="Shape 634"/>
          <p:cNvSpPr txBox="1"/>
          <p:nvPr>
            <p:ph idx="2" type="body"/>
          </p:nvPr>
        </p:nvSpPr>
        <p:spPr>
          <a:xfrm>
            <a:off x="4679180" y="1495850"/>
            <a:ext cx="3560100" cy="3429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Low-Fi Test Results</a:t>
            </a:r>
            <a:endParaRPr/>
          </a:p>
          <a:p>
            <a:pPr indent="-342900" lvl="0" marL="457200" rtl="0">
              <a:spcBef>
                <a:spcPts val="600"/>
              </a:spcBef>
              <a:spcAft>
                <a:spcPts val="0"/>
              </a:spcAft>
              <a:buSzPts val="1800"/>
              <a:buChar char="◆"/>
            </a:pPr>
            <a:r>
              <a:rPr lang="en"/>
              <a:t>Testers didn’t understand that they could access challenges by hitting the “+” button on the main screen.</a:t>
            </a:r>
            <a:endParaRPr/>
          </a:p>
          <a:p>
            <a:pPr indent="-342900" lvl="0" marL="457200">
              <a:spcBef>
                <a:spcPts val="0"/>
              </a:spcBef>
              <a:spcAft>
                <a:spcPts val="0"/>
              </a:spcAft>
              <a:buSzPts val="1800"/>
              <a:buChar char="◆"/>
            </a:pPr>
            <a:r>
              <a:rPr lang="en"/>
              <a:t>Users wanted a way to subtract from progress, in case they accidentally logged progress.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Medium-Fi Changes</a:t>
            </a:r>
            <a:endParaRPr/>
          </a:p>
        </p:txBody>
      </p:sp>
      <p:sp>
        <p:nvSpPr>
          <p:cNvPr id="640" name="Shape 640"/>
          <p:cNvSpPr txBox="1"/>
          <p:nvPr>
            <p:ph idx="2" type="body"/>
          </p:nvPr>
        </p:nvSpPr>
        <p:spPr>
          <a:xfrm>
            <a:off x="4679180" y="1495850"/>
            <a:ext cx="3560100" cy="3429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C</a:t>
            </a:r>
            <a:r>
              <a:rPr b="1" lang="en"/>
              <a:t>omplete redesign of our main screen.</a:t>
            </a:r>
            <a:endParaRPr b="1"/>
          </a:p>
          <a:p>
            <a:pPr indent="-342900" lvl="0" marL="457200" rtl="0">
              <a:spcBef>
                <a:spcPts val="600"/>
              </a:spcBef>
              <a:spcAft>
                <a:spcPts val="0"/>
              </a:spcAft>
              <a:buSzPts val="1800"/>
              <a:buChar char="◆"/>
            </a:pPr>
            <a:r>
              <a:rPr lang="en"/>
              <a:t>Removing the “+” button entirely.</a:t>
            </a:r>
            <a:endParaRPr/>
          </a:p>
          <a:p>
            <a:pPr indent="-342900" lvl="0" marL="457200" rtl="0">
              <a:spcBef>
                <a:spcPts val="0"/>
              </a:spcBef>
              <a:spcAft>
                <a:spcPts val="0"/>
              </a:spcAft>
              <a:buSzPts val="1800"/>
              <a:buChar char="◆"/>
            </a:pPr>
            <a:r>
              <a:rPr lang="en"/>
              <a:t>Adding scrollable challenges directly to the main screen.</a:t>
            </a:r>
            <a:endParaRPr/>
          </a:p>
          <a:p>
            <a:pPr indent="-342900" lvl="0" marL="457200" rtl="0">
              <a:spcBef>
                <a:spcPts val="0"/>
              </a:spcBef>
              <a:spcAft>
                <a:spcPts val="0"/>
              </a:spcAft>
              <a:buSzPts val="1800"/>
              <a:buChar char="◆"/>
            </a:pPr>
            <a:r>
              <a:rPr lang="en"/>
              <a:t>Adding a “minus” button.</a:t>
            </a:r>
            <a:endParaRPr/>
          </a:p>
        </p:txBody>
      </p:sp>
      <p:pic>
        <p:nvPicPr>
          <p:cNvPr id="641" name="Shape 641"/>
          <p:cNvPicPr preferRelativeResize="0"/>
          <p:nvPr/>
        </p:nvPicPr>
        <p:blipFill rotWithShape="1">
          <a:blip r:embed="rId3">
            <a:alphaModFix/>
          </a:blip>
          <a:srcRect b="53344" l="9018" r="72670" t="10884"/>
          <a:stretch/>
        </p:blipFill>
        <p:spPr>
          <a:xfrm>
            <a:off x="2531525" y="1495850"/>
            <a:ext cx="1727631" cy="2671250"/>
          </a:xfrm>
          <a:prstGeom prst="rect">
            <a:avLst/>
          </a:prstGeom>
          <a:noFill/>
          <a:ln>
            <a:noFill/>
          </a:ln>
        </p:spPr>
      </p:pic>
      <p:pic>
        <p:nvPicPr>
          <p:cNvPr id="642" name="Shape 642"/>
          <p:cNvPicPr preferRelativeResize="0"/>
          <p:nvPr/>
        </p:nvPicPr>
        <p:blipFill rotWithShape="1">
          <a:blip r:embed="rId4">
            <a:alphaModFix/>
          </a:blip>
          <a:srcRect b="63334" l="3980" r="74768" t="2488"/>
          <a:stretch/>
        </p:blipFill>
        <p:spPr>
          <a:xfrm>
            <a:off x="457300" y="1495850"/>
            <a:ext cx="1660925" cy="2671250"/>
          </a:xfrm>
          <a:prstGeom prst="rect">
            <a:avLst/>
          </a:prstGeom>
          <a:noFill/>
          <a:ln>
            <a:noFill/>
          </a:ln>
        </p:spPr>
      </p:pic>
      <p:sp>
        <p:nvSpPr>
          <p:cNvPr id="643" name="Shape 643"/>
          <p:cNvSpPr/>
          <p:nvPr/>
        </p:nvSpPr>
        <p:spPr>
          <a:xfrm>
            <a:off x="2735475" y="1511150"/>
            <a:ext cx="191400" cy="344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4" name="Shape 644"/>
          <p:cNvSpPr/>
          <p:nvPr/>
        </p:nvSpPr>
        <p:spPr>
          <a:xfrm>
            <a:off x="4067750" y="2000325"/>
            <a:ext cx="160200" cy="3444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5" name="Shape 645"/>
          <p:cNvSpPr/>
          <p:nvPr/>
        </p:nvSpPr>
        <p:spPr>
          <a:xfrm>
            <a:off x="1939475" y="2690175"/>
            <a:ext cx="744600" cy="198900"/>
          </a:xfrm>
          <a:prstGeom prst="rightArrow">
            <a:avLst>
              <a:gd fmla="val 50000" name="adj1"/>
              <a:gd fmla="val 50000" name="adj2"/>
            </a:avLst>
          </a:prstGeom>
          <a:solidFill>
            <a:srgbClr val="FF0000"/>
          </a:solid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Shape 650"/>
          <p:cNvPicPr preferRelativeResize="0"/>
          <p:nvPr/>
        </p:nvPicPr>
        <p:blipFill>
          <a:blip r:embed="rId3">
            <a:alphaModFix/>
          </a:blip>
          <a:stretch>
            <a:fillRect/>
          </a:stretch>
        </p:blipFill>
        <p:spPr>
          <a:xfrm>
            <a:off x="7001974" y="1701338"/>
            <a:ext cx="1444850" cy="2569933"/>
          </a:xfrm>
          <a:prstGeom prst="rect">
            <a:avLst/>
          </a:prstGeom>
          <a:noFill/>
          <a:ln cap="flat" cmpd="sng" w="9525">
            <a:solidFill>
              <a:schemeClr val="dk2"/>
            </a:solidFill>
            <a:prstDash val="solid"/>
            <a:round/>
            <a:headEnd len="med" w="med" type="none"/>
            <a:tailEnd len="med" w="med" type="none"/>
          </a:ln>
        </p:spPr>
      </p:pic>
      <p:pic>
        <p:nvPicPr>
          <p:cNvPr id="651" name="Shape 651"/>
          <p:cNvPicPr preferRelativeResize="0"/>
          <p:nvPr/>
        </p:nvPicPr>
        <p:blipFill>
          <a:blip r:embed="rId4">
            <a:alphaModFix/>
          </a:blip>
          <a:stretch>
            <a:fillRect/>
          </a:stretch>
        </p:blipFill>
        <p:spPr>
          <a:xfrm>
            <a:off x="546875" y="1701350"/>
            <a:ext cx="1444850" cy="2569924"/>
          </a:xfrm>
          <a:prstGeom prst="rect">
            <a:avLst/>
          </a:prstGeom>
          <a:noFill/>
          <a:ln cap="flat" cmpd="sng" w="9525">
            <a:solidFill>
              <a:schemeClr val="dk2"/>
            </a:solidFill>
            <a:prstDash val="solid"/>
            <a:round/>
            <a:headEnd len="med" w="med" type="none"/>
            <a:tailEnd len="med" w="med" type="none"/>
          </a:ln>
        </p:spPr>
      </p:pic>
      <p:pic>
        <p:nvPicPr>
          <p:cNvPr id="652" name="Shape 652"/>
          <p:cNvPicPr preferRelativeResize="0"/>
          <p:nvPr/>
        </p:nvPicPr>
        <p:blipFill>
          <a:blip r:embed="rId5">
            <a:alphaModFix/>
          </a:blip>
          <a:stretch>
            <a:fillRect/>
          </a:stretch>
        </p:blipFill>
        <p:spPr>
          <a:xfrm>
            <a:off x="2160650" y="1701350"/>
            <a:ext cx="1444852" cy="2569924"/>
          </a:xfrm>
          <a:prstGeom prst="rect">
            <a:avLst/>
          </a:prstGeom>
          <a:noFill/>
          <a:ln cap="flat" cmpd="sng" w="9525">
            <a:solidFill>
              <a:schemeClr val="dk2"/>
            </a:solidFill>
            <a:prstDash val="solid"/>
            <a:round/>
            <a:headEnd len="med" w="med" type="none"/>
            <a:tailEnd len="med" w="med" type="none"/>
          </a:ln>
        </p:spPr>
      </p:pic>
      <p:pic>
        <p:nvPicPr>
          <p:cNvPr id="653" name="Shape 653"/>
          <p:cNvPicPr preferRelativeResize="0"/>
          <p:nvPr/>
        </p:nvPicPr>
        <p:blipFill>
          <a:blip r:embed="rId6">
            <a:alphaModFix/>
          </a:blip>
          <a:stretch>
            <a:fillRect/>
          </a:stretch>
        </p:blipFill>
        <p:spPr>
          <a:xfrm>
            <a:off x="3774425" y="1701350"/>
            <a:ext cx="1444850" cy="2569923"/>
          </a:xfrm>
          <a:prstGeom prst="rect">
            <a:avLst/>
          </a:prstGeom>
          <a:noFill/>
          <a:ln cap="flat" cmpd="sng" w="9525">
            <a:solidFill>
              <a:schemeClr val="dk2"/>
            </a:solidFill>
            <a:prstDash val="solid"/>
            <a:round/>
            <a:headEnd len="med" w="med" type="none"/>
            <a:tailEnd len="med" w="med" type="none"/>
          </a:ln>
        </p:spPr>
      </p:pic>
      <p:pic>
        <p:nvPicPr>
          <p:cNvPr id="654" name="Shape 654"/>
          <p:cNvPicPr preferRelativeResize="0"/>
          <p:nvPr/>
        </p:nvPicPr>
        <p:blipFill>
          <a:blip r:embed="rId7">
            <a:alphaModFix/>
          </a:blip>
          <a:stretch>
            <a:fillRect/>
          </a:stretch>
        </p:blipFill>
        <p:spPr>
          <a:xfrm>
            <a:off x="5388200" y="1701354"/>
            <a:ext cx="1444850" cy="2569921"/>
          </a:xfrm>
          <a:prstGeom prst="rect">
            <a:avLst/>
          </a:prstGeom>
          <a:noFill/>
          <a:ln cap="flat" cmpd="sng" w="9525">
            <a:solidFill>
              <a:schemeClr val="dk2"/>
            </a:solidFill>
            <a:prstDash val="solid"/>
            <a:round/>
            <a:headEnd len="med" w="med" type="none"/>
            <a:tailEnd len="med" w="med" type="none"/>
          </a:ln>
        </p:spPr>
      </p:pic>
      <p:sp>
        <p:nvSpPr>
          <p:cNvPr id="655" name="Shape 65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Medium-Fi Prototype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Heuristic Evaluation</a:t>
            </a:r>
            <a:endParaRPr/>
          </a:p>
        </p:txBody>
      </p:sp>
      <p:sp>
        <p:nvSpPr>
          <p:cNvPr id="661" name="Shape 661"/>
          <p:cNvSpPr txBox="1"/>
          <p:nvPr>
            <p:ph idx="2" type="body"/>
          </p:nvPr>
        </p:nvSpPr>
        <p:spPr>
          <a:xfrm>
            <a:off x="886650" y="1555975"/>
            <a:ext cx="3509700" cy="287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rgbClr val="004C52"/>
                </a:solidFill>
              </a:rPr>
              <a:t>At the time setting page, what time we are setting should be clearly notified.</a:t>
            </a:r>
            <a:endParaRPr b="1" sz="1200">
              <a:solidFill>
                <a:srgbClr val="004C52"/>
              </a:solidFill>
            </a:endParaRPr>
          </a:p>
          <a:p>
            <a:pPr indent="-304800" lvl="0" marL="457200" rtl="0">
              <a:lnSpc>
                <a:spcPct val="115000"/>
              </a:lnSpc>
              <a:spcBef>
                <a:spcPts val="0"/>
              </a:spcBef>
              <a:spcAft>
                <a:spcPts val="0"/>
              </a:spcAft>
              <a:buClr>
                <a:srgbClr val="004C52"/>
              </a:buClr>
              <a:buSzPts val="1200"/>
              <a:buChar char="-"/>
            </a:pPr>
            <a:r>
              <a:rPr lang="en" sz="1200">
                <a:solidFill>
                  <a:srgbClr val="004C52"/>
                </a:solidFill>
              </a:rPr>
              <a:t>Is this time the due date? </a:t>
            </a:r>
            <a:endParaRPr sz="1200">
              <a:solidFill>
                <a:srgbClr val="004C52"/>
              </a:solidFill>
            </a:endParaRPr>
          </a:p>
          <a:p>
            <a:pPr indent="-304800" lvl="0" marL="457200" rtl="0">
              <a:lnSpc>
                <a:spcPct val="115000"/>
              </a:lnSpc>
              <a:spcBef>
                <a:spcPts val="0"/>
              </a:spcBef>
              <a:spcAft>
                <a:spcPts val="0"/>
              </a:spcAft>
              <a:buClr>
                <a:srgbClr val="004C52"/>
              </a:buClr>
              <a:buSzPts val="1200"/>
              <a:buChar char="-"/>
            </a:pPr>
            <a:r>
              <a:rPr lang="en" sz="1200">
                <a:solidFill>
                  <a:srgbClr val="004C52"/>
                </a:solidFill>
              </a:rPr>
              <a:t>Is it the time we are supposed to start the activity? </a:t>
            </a:r>
            <a:endParaRPr sz="1200">
              <a:solidFill>
                <a:srgbClr val="004C52"/>
              </a:solidFill>
            </a:endParaRPr>
          </a:p>
          <a:p>
            <a:pPr indent="0" lvl="0" marL="0" rtl="0">
              <a:lnSpc>
                <a:spcPct val="115000"/>
              </a:lnSpc>
              <a:spcBef>
                <a:spcPts val="0"/>
              </a:spcBef>
              <a:spcAft>
                <a:spcPts val="0"/>
              </a:spcAft>
              <a:buNone/>
            </a:pPr>
            <a:r>
              <a:t/>
            </a:r>
            <a:endParaRPr sz="1200">
              <a:solidFill>
                <a:srgbClr val="004C52"/>
              </a:solidFill>
            </a:endParaRPr>
          </a:p>
          <a:p>
            <a:pPr indent="0" lvl="0" marL="0" rtl="0">
              <a:lnSpc>
                <a:spcPct val="115000"/>
              </a:lnSpc>
              <a:spcBef>
                <a:spcPts val="0"/>
              </a:spcBef>
              <a:spcAft>
                <a:spcPts val="0"/>
              </a:spcAft>
              <a:buNone/>
            </a:pPr>
            <a:r>
              <a:rPr b="1" lang="en" sz="1200">
                <a:solidFill>
                  <a:srgbClr val="004C52"/>
                </a:solidFill>
              </a:rPr>
              <a:t>Additionally, the deadlines of challenges are unclear. </a:t>
            </a:r>
            <a:endParaRPr b="1" sz="1200">
              <a:solidFill>
                <a:srgbClr val="004C52"/>
              </a:solidFill>
            </a:endParaRPr>
          </a:p>
          <a:p>
            <a:pPr indent="-304800" lvl="0" marL="457200" rtl="0">
              <a:lnSpc>
                <a:spcPct val="115000"/>
              </a:lnSpc>
              <a:spcBef>
                <a:spcPts val="0"/>
              </a:spcBef>
              <a:spcAft>
                <a:spcPts val="0"/>
              </a:spcAft>
              <a:buClr>
                <a:srgbClr val="004C52"/>
              </a:buClr>
              <a:buSzPts val="1200"/>
              <a:buChar char="-"/>
            </a:pPr>
            <a:r>
              <a:rPr lang="en" sz="1200">
                <a:solidFill>
                  <a:srgbClr val="004C52"/>
                </a:solidFill>
              </a:rPr>
              <a:t>Does the user have to complete a week after they accept it or a week after they receive it?</a:t>
            </a:r>
            <a:endParaRPr sz="1200">
              <a:solidFill>
                <a:srgbClr val="004C52"/>
              </a:solidFill>
            </a:endParaRPr>
          </a:p>
          <a:p>
            <a:pPr indent="0" lvl="0" marL="0" rtl="0">
              <a:spcBef>
                <a:spcPts val="600"/>
              </a:spcBef>
              <a:spcAft>
                <a:spcPts val="0"/>
              </a:spcAft>
              <a:buNone/>
            </a:pPr>
            <a:r>
              <a:t/>
            </a:r>
            <a:endParaRPr sz="1200"/>
          </a:p>
        </p:txBody>
      </p:sp>
      <p:sp>
        <p:nvSpPr>
          <p:cNvPr id="662" name="Shape 662"/>
          <p:cNvSpPr txBox="1"/>
          <p:nvPr>
            <p:ph idx="2" type="body"/>
          </p:nvPr>
        </p:nvSpPr>
        <p:spPr>
          <a:xfrm>
            <a:off x="4747646" y="1555987"/>
            <a:ext cx="3509700" cy="2838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rgbClr val="004C52"/>
                </a:solidFill>
              </a:rPr>
              <a:t>What the challenges are supposed to involve is a bit unclear. </a:t>
            </a:r>
            <a:endParaRPr b="1" sz="1200"/>
          </a:p>
          <a:p>
            <a:pPr indent="-304800" lvl="0" marL="457200" rtl="0">
              <a:lnSpc>
                <a:spcPct val="115000"/>
              </a:lnSpc>
              <a:spcBef>
                <a:spcPts val="0"/>
              </a:spcBef>
              <a:spcAft>
                <a:spcPts val="0"/>
              </a:spcAft>
              <a:buClr>
                <a:srgbClr val="004C52"/>
              </a:buClr>
              <a:buSzPts val="1200"/>
              <a:buChar char="-"/>
            </a:pPr>
            <a:r>
              <a:rPr lang="en" sz="1200">
                <a:solidFill>
                  <a:srgbClr val="004C52"/>
                </a:solidFill>
              </a:rPr>
              <a:t>On the homescreen, for instance, there’s a symbol representing a challenge to walk 4 times this week, but there is no information about how far the user is expected to walk.</a:t>
            </a:r>
            <a:endParaRPr sz="1200">
              <a:solidFill>
                <a:srgbClr val="004C52"/>
              </a:solidFill>
            </a:endParaRPr>
          </a:p>
          <a:p>
            <a:pPr indent="0" lvl="0" marL="0" rtl="0">
              <a:spcBef>
                <a:spcPts val="600"/>
              </a:spcBef>
              <a:spcAft>
                <a:spcPts val="0"/>
              </a:spcAft>
              <a:buNone/>
            </a:pPr>
            <a:r>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Heuristic Evaluation</a:t>
            </a:r>
            <a:endParaRPr/>
          </a:p>
        </p:txBody>
      </p:sp>
      <p:sp>
        <p:nvSpPr>
          <p:cNvPr id="668" name="Shape 668"/>
          <p:cNvSpPr txBox="1"/>
          <p:nvPr>
            <p:ph idx="2" type="body"/>
          </p:nvPr>
        </p:nvSpPr>
        <p:spPr>
          <a:xfrm>
            <a:off x="270450" y="1357050"/>
            <a:ext cx="8603100" cy="3093900"/>
          </a:xfrm>
          <a:prstGeom prst="rect">
            <a:avLst/>
          </a:prstGeom>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004C52"/>
              </a:buClr>
              <a:buSzPts val="2000"/>
              <a:buChar char="◆"/>
            </a:pPr>
            <a:r>
              <a:rPr lang="en" sz="2000">
                <a:solidFill>
                  <a:srgbClr val="004C52"/>
                </a:solidFill>
              </a:rPr>
              <a:t>How do you receive, accept, or reject challenges/friends?</a:t>
            </a:r>
            <a:endParaRPr sz="2000">
              <a:solidFill>
                <a:srgbClr val="004C52"/>
              </a:solidFill>
            </a:endParaRPr>
          </a:p>
          <a:p>
            <a:pPr indent="-317500" lvl="1" marL="914400" rtl="0">
              <a:lnSpc>
                <a:spcPct val="115000"/>
              </a:lnSpc>
              <a:spcBef>
                <a:spcPts val="0"/>
              </a:spcBef>
              <a:spcAft>
                <a:spcPts val="0"/>
              </a:spcAft>
              <a:buClr>
                <a:srgbClr val="004C52"/>
              </a:buClr>
              <a:buSzPts val="1400"/>
              <a:buChar char="◆"/>
            </a:pPr>
            <a:r>
              <a:rPr lang="en" sz="1400">
                <a:solidFill>
                  <a:srgbClr val="004C52"/>
                </a:solidFill>
              </a:rPr>
              <a:t>Visibility of System Status</a:t>
            </a:r>
            <a:endParaRPr sz="1400">
              <a:solidFill>
                <a:srgbClr val="004C52"/>
              </a:solidFill>
            </a:endParaRPr>
          </a:p>
          <a:p>
            <a:pPr indent="-355600" lvl="0" marL="457200" rtl="0">
              <a:lnSpc>
                <a:spcPct val="115000"/>
              </a:lnSpc>
              <a:spcBef>
                <a:spcPts val="0"/>
              </a:spcBef>
              <a:spcAft>
                <a:spcPts val="0"/>
              </a:spcAft>
              <a:buClr>
                <a:srgbClr val="004C52"/>
              </a:buClr>
              <a:buSzPts val="2000"/>
              <a:buChar char="◆"/>
            </a:pPr>
            <a:r>
              <a:rPr lang="en" sz="2000">
                <a:solidFill>
                  <a:srgbClr val="004C52"/>
                </a:solidFill>
              </a:rPr>
              <a:t>What is the green button for on the social page?</a:t>
            </a:r>
            <a:endParaRPr sz="2000">
              <a:solidFill>
                <a:srgbClr val="004C52"/>
              </a:solidFill>
            </a:endParaRPr>
          </a:p>
          <a:p>
            <a:pPr indent="-317500" lvl="1" marL="914400" rtl="0">
              <a:lnSpc>
                <a:spcPct val="115000"/>
              </a:lnSpc>
              <a:spcBef>
                <a:spcPts val="0"/>
              </a:spcBef>
              <a:spcAft>
                <a:spcPts val="0"/>
              </a:spcAft>
              <a:buClr>
                <a:srgbClr val="004C52"/>
              </a:buClr>
              <a:buSzPts val="1400"/>
              <a:buChar char="◆"/>
            </a:pPr>
            <a:r>
              <a:rPr lang="en" sz="1400">
                <a:solidFill>
                  <a:srgbClr val="004C52"/>
                </a:solidFill>
              </a:rPr>
              <a:t>Consistency and Standards</a:t>
            </a:r>
            <a:endParaRPr sz="1400">
              <a:solidFill>
                <a:srgbClr val="004C52"/>
              </a:solidFill>
            </a:endParaRPr>
          </a:p>
          <a:p>
            <a:pPr indent="-355600" lvl="0" marL="457200" rtl="0">
              <a:lnSpc>
                <a:spcPct val="115000"/>
              </a:lnSpc>
              <a:spcBef>
                <a:spcPts val="0"/>
              </a:spcBef>
              <a:spcAft>
                <a:spcPts val="0"/>
              </a:spcAft>
              <a:buClr>
                <a:srgbClr val="004C52"/>
              </a:buClr>
              <a:buSzPts val="2000"/>
              <a:buChar char="◆"/>
            </a:pPr>
            <a:r>
              <a:rPr lang="en" sz="2000">
                <a:solidFill>
                  <a:srgbClr val="004C52"/>
                </a:solidFill>
              </a:rPr>
              <a:t>How do you incentivize health without a defined rewards system?</a:t>
            </a:r>
            <a:endParaRPr sz="2000">
              <a:solidFill>
                <a:srgbClr val="004C52"/>
              </a:solidFill>
            </a:endParaRPr>
          </a:p>
          <a:p>
            <a:pPr indent="-317500" lvl="1" marL="914400" rtl="0">
              <a:lnSpc>
                <a:spcPct val="115000"/>
              </a:lnSpc>
              <a:spcBef>
                <a:spcPts val="0"/>
              </a:spcBef>
              <a:spcAft>
                <a:spcPts val="0"/>
              </a:spcAft>
              <a:buClr>
                <a:srgbClr val="004C52"/>
              </a:buClr>
              <a:buSzPts val="1400"/>
              <a:buChar char="◆"/>
            </a:pPr>
            <a:r>
              <a:rPr lang="en" sz="1400">
                <a:solidFill>
                  <a:srgbClr val="004C52"/>
                </a:solidFill>
              </a:rPr>
              <a:t>Aesthetic and Minimalist Design</a:t>
            </a:r>
            <a:endParaRPr sz="1400">
              <a:solidFill>
                <a:srgbClr val="004C52"/>
              </a:solidFill>
            </a:endParaRPr>
          </a:p>
          <a:p>
            <a:pPr indent="-355600" lvl="0" marL="457200" rtl="0">
              <a:lnSpc>
                <a:spcPct val="115000"/>
              </a:lnSpc>
              <a:spcBef>
                <a:spcPts val="0"/>
              </a:spcBef>
              <a:spcAft>
                <a:spcPts val="0"/>
              </a:spcAft>
              <a:buClr>
                <a:srgbClr val="004C52"/>
              </a:buClr>
              <a:buSzPts val="2000"/>
              <a:buChar char="◆"/>
            </a:pPr>
            <a:r>
              <a:rPr lang="en" sz="2000">
                <a:solidFill>
                  <a:srgbClr val="004C52"/>
                </a:solidFill>
              </a:rPr>
              <a:t>What happens if a challenge is failed?</a:t>
            </a:r>
            <a:endParaRPr sz="2000">
              <a:solidFill>
                <a:srgbClr val="004C52"/>
              </a:solidFill>
            </a:endParaRPr>
          </a:p>
          <a:p>
            <a:pPr indent="-317500" lvl="1" marL="914400" rtl="0">
              <a:lnSpc>
                <a:spcPct val="115000"/>
              </a:lnSpc>
              <a:spcBef>
                <a:spcPts val="0"/>
              </a:spcBef>
              <a:spcAft>
                <a:spcPts val="0"/>
              </a:spcAft>
              <a:buClr>
                <a:srgbClr val="004C52"/>
              </a:buClr>
              <a:buSzPts val="1400"/>
              <a:buChar char="◆"/>
            </a:pPr>
            <a:r>
              <a:rPr lang="en" sz="1400">
                <a:solidFill>
                  <a:srgbClr val="004C52"/>
                </a:solidFill>
              </a:rPr>
              <a:t>Help and Documentation</a:t>
            </a:r>
            <a:endParaRPr sz="1400">
              <a:solidFill>
                <a:srgbClr val="004C52"/>
              </a:solidFill>
            </a:endParaRPr>
          </a:p>
          <a:p>
            <a:pPr indent="-355600" lvl="0" marL="457200" rtl="0">
              <a:lnSpc>
                <a:spcPct val="115000"/>
              </a:lnSpc>
              <a:spcBef>
                <a:spcPts val="0"/>
              </a:spcBef>
              <a:spcAft>
                <a:spcPts val="0"/>
              </a:spcAft>
              <a:buClr>
                <a:srgbClr val="004C52"/>
              </a:buClr>
              <a:buSzPts val="2000"/>
              <a:buChar char="◆"/>
            </a:pPr>
            <a:r>
              <a:rPr lang="en" sz="2000"/>
              <a:t>Why isn’t there a way to see what options a user has chosen while creating a new challenge?</a:t>
            </a:r>
            <a:endParaRPr sz="2000"/>
          </a:p>
          <a:p>
            <a:pPr indent="-317500" lvl="1" marL="914400" rtl="0">
              <a:lnSpc>
                <a:spcPct val="115000"/>
              </a:lnSpc>
              <a:spcBef>
                <a:spcPts val="0"/>
              </a:spcBef>
              <a:spcAft>
                <a:spcPts val="0"/>
              </a:spcAft>
              <a:buClr>
                <a:srgbClr val="004C52"/>
              </a:buClr>
              <a:buSzPts val="1400"/>
              <a:buChar char="◆"/>
            </a:pPr>
            <a:r>
              <a:rPr lang="en" sz="1400">
                <a:solidFill>
                  <a:srgbClr val="004C52"/>
                </a:solidFill>
              </a:rPr>
              <a:t>Visibility of System Status</a:t>
            </a:r>
            <a:endParaRPr sz="1400">
              <a:solidFill>
                <a:srgbClr val="004C52"/>
              </a:solidFill>
            </a:endParaRPr>
          </a:p>
          <a:p>
            <a:pPr indent="0" lvl="0" marL="0" rtl="0">
              <a:lnSpc>
                <a:spcPct val="115000"/>
              </a:lnSpc>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Shape 67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High-Fi Changes</a:t>
            </a:r>
            <a:endParaRPr/>
          </a:p>
        </p:txBody>
      </p:sp>
      <p:sp>
        <p:nvSpPr>
          <p:cNvPr id="674" name="Shape 674"/>
          <p:cNvSpPr txBox="1"/>
          <p:nvPr>
            <p:ph idx="2" type="body"/>
          </p:nvPr>
        </p:nvSpPr>
        <p:spPr>
          <a:xfrm>
            <a:off x="5757700" y="1537425"/>
            <a:ext cx="2740500" cy="28761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004C52"/>
              </a:buClr>
              <a:buSzPts val="1400"/>
              <a:buChar char="◆"/>
            </a:pPr>
            <a:r>
              <a:rPr lang="en" sz="1400"/>
              <a:t>Remove “set time” screen </a:t>
            </a:r>
            <a:endParaRPr sz="1400"/>
          </a:p>
          <a:p>
            <a:pPr indent="-317500" lvl="0" marL="457200" rtl="0">
              <a:lnSpc>
                <a:spcPct val="115000"/>
              </a:lnSpc>
              <a:spcBef>
                <a:spcPts val="0"/>
              </a:spcBef>
              <a:spcAft>
                <a:spcPts val="0"/>
              </a:spcAft>
              <a:buClr>
                <a:srgbClr val="004C52"/>
              </a:buClr>
              <a:buSzPts val="1400"/>
              <a:buChar char="◆"/>
            </a:pPr>
            <a:r>
              <a:rPr lang="en" sz="1400"/>
              <a:t>Make all challenges weekly</a:t>
            </a:r>
            <a:endParaRPr sz="1400"/>
          </a:p>
          <a:p>
            <a:pPr indent="-317500" lvl="0" marL="457200" rtl="0">
              <a:lnSpc>
                <a:spcPct val="115000"/>
              </a:lnSpc>
              <a:spcBef>
                <a:spcPts val="0"/>
              </a:spcBef>
              <a:spcAft>
                <a:spcPts val="0"/>
              </a:spcAft>
              <a:buClr>
                <a:srgbClr val="004C52"/>
              </a:buClr>
              <a:buSzPts val="1400"/>
              <a:buChar char="◆"/>
            </a:pPr>
            <a:r>
              <a:rPr lang="en" sz="1400"/>
              <a:t>Define challenges in terms of distance (if applicable) or time</a:t>
            </a:r>
            <a:endParaRPr b="1" sz="1400"/>
          </a:p>
        </p:txBody>
      </p:sp>
      <p:pic>
        <p:nvPicPr>
          <p:cNvPr id="675" name="Shape 675"/>
          <p:cNvPicPr preferRelativeResize="0"/>
          <p:nvPr/>
        </p:nvPicPr>
        <p:blipFill>
          <a:blip r:embed="rId3">
            <a:alphaModFix/>
          </a:blip>
          <a:stretch>
            <a:fillRect/>
          </a:stretch>
        </p:blipFill>
        <p:spPr>
          <a:xfrm>
            <a:off x="886650" y="1537425"/>
            <a:ext cx="4709850" cy="2345175"/>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idx="4294967295" type="ctrTitle"/>
          </p:nvPr>
        </p:nvSpPr>
        <p:spPr>
          <a:xfrm>
            <a:off x="2988250" y="1354750"/>
            <a:ext cx="53517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ABE33F"/>
                </a:solidFill>
              </a:rPr>
              <a:t>Team FITLIT</a:t>
            </a:r>
            <a:endParaRPr sz="6000">
              <a:solidFill>
                <a:srgbClr val="ABE33F"/>
              </a:solidFill>
            </a:endParaRPr>
          </a:p>
        </p:txBody>
      </p:sp>
      <p:sp>
        <p:nvSpPr>
          <p:cNvPr id="533" name="Shape 533"/>
          <p:cNvSpPr txBox="1"/>
          <p:nvPr>
            <p:ph idx="4294967295" type="subTitle"/>
          </p:nvPr>
        </p:nvSpPr>
        <p:spPr>
          <a:xfrm>
            <a:off x="2988250" y="2325773"/>
            <a:ext cx="5351700" cy="2197800"/>
          </a:xfrm>
          <a:prstGeom prst="rect">
            <a:avLst/>
          </a:prstGeom>
        </p:spPr>
        <p:txBody>
          <a:bodyPr anchorCtr="0" anchor="t" bIns="91425" lIns="91425" spcFirstLastPara="1" rIns="91425" wrap="square" tIns="91425">
            <a:noAutofit/>
          </a:bodyPr>
          <a:lstStyle/>
          <a:p>
            <a:pPr indent="-406400" lvl="0" marL="457200" rtl="0">
              <a:spcBef>
                <a:spcPts val="600"/>
              </a:spcBef>
              <a:spcAft>
                <a:spcPts val="0"/>
              </a:spcAft>
              <a:buSzPts val="2800"/>
              <a:buChar char="-"/>
            </a:pPr>
            <a:r>
              <a:rPr b="1" lang="en" sz="2800"/>
              <a:t>Olivia Gregory</a:t>
            </a:r>
            <a:endParaRPr b="1" sz="2800"/>
          </a:p>
          <a:p>
            <a:pPr indent="-406400" lvl="0" marL="457200" rtl="0">
              <a:spcBef>
                <a:spcPts val="0"/>
              </a:spcBef>
              <a:spcAft>
                <a:spcPts val="0"/>
              </a:spcAft>
              <a:buSzPts val="2800"/>
              <a:buChar char="-"/>
            </a:pPr>
            <a:r>
              <a:rPr b="1" lang="en" sz="2800"/>
              <a:t>Bryce Tham</a:t>
            </a:r>
            <a:endParaRPr b="1" sz="2800"/>
          </a:p>
          <a:p>
            <a:pPr indent="-406400" lvl="0" marL="457200" rtl="0">
              <a:spcBef>
                <a:spcPts val="0"/>
              </a:spcBef>
              <a:spcAft>
                <a:spcPts val="0"/>
              </a:spcAft>
              <a:buSzPts val="2800"/>
              <a:buChar char="-"/>
            </a:pPr>
            <a:r>
              <a:rPr b="1" lang="en" sz="2800"/>
              <a:t>Christian Valadez</a:t>
            </a:r>
            <a:endParaRPr b="1" sz="2800"/>
          </a:p>
          <a:p>
            <a:pPr indent="-406400" lvl="0" marL="457200" rtl="0">
              <a:spcBef>
                <a:spcPts val="0"/>
              </a:spcBef>
              <a:spcAft>
                <a:spcPts val="0"/>
              </a:spcAft>
              <a:buSzPts val="2800"/>
              <a:buChar char="-"/>
            </a:pPr>
            <a:r>
              <a:rPr b="1" lang="en" sz="2800"/>
              <a:t>CJ Keller</a:t>
            </a:r>
            <a:endParaRPr b="1" sz="2800"/>
          </a:p>
          <a:p>
            <a:pPr indent="0" lvl="0" marL="0" rtl="0">
              <a:spcBef>
                <a:spcPts val="600"/>
              </a:spcBef>
              <a:spcAft>
                <a:spcPts val="0"/>
              </a:spcAft>
              <a:buNone/>
            </a:pPr>
            <a:r>
              <a:rPr b="1" lang="en" sz="1400"/>
              <a:t>Previous members: Christina Ramsey &amp; Denis Russu</a:t>
            </a:r>
            <a:endParaRPr b="1" sz="1400"/>
          </a:p>
          <a:p>
            <a:pPr indent="0" lvl="0" marL="0" rtl="0">
              <a:spcBef>
                <a:spcPts val="600"/>
              </a:spcBef>
              <a:spcAft>
                <a:spcPts val="0"/>
              </a:spcAft>
              <a:buClr>
                <a:schemeClr val="dk1"/>
              </a:buClr>
              <a:buSzPts val="1100"/>
              <a:buFont typeface="Arial"/>
              <a:buNone/>
            </a:pPr>
            <a:r>
              <a:t/>
            </a:r>
            <a:endParaRPr b="1" sz="1000"/>
          </a:p>
        </p:txBody>
      </p:sp>
      <p:grpSp>
        <p:nvGrpSpPr>
          <p:cNvPr id="534" name="Shape 534"/>
          <p:cNvGrpSpPr/>
          <p:nvPr/>
        </p:nvGrpSpPr>
        <p:grpSpPr>
          <a:xfrm>
            <a:off x="685613" y="1814387"/>
            <a:ext cx="1512762" cy="1433896"/>
            <a:chOff x="5300400" y="3670175"/>
            <a:chExt cx="421300" cy="399325"/>
          </a:xfrm>
        </p:grpSpPr>
        <p:sp>
          <p:nvSpPr>
            <p:cNvPr id="535" name="Shape 535"/>
            <p:cNvSpPr/>
            <p:nvPr/>
          </p:nvSpPr>
          <p:spPr>
            <a:xfrm>
              <a:off x="5300400" y="3708025"/>
              <a:ext cx="421300" cy="267450"/>
            </a:xfrm>
            <a:custGeom>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nvSpPr>
          <p:spPr>
            <a:xfrm>
              <a:off x="5498825" y="3670175"/>
              <a:ext cx="24450" cy="25650"/>
            </a:xfrm>
            <a:custGeom>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Shape 537"/>
            <p:cNvSpPr/>
            <p:nvPr/>
          </p:nvSpPr>
          <p:spPr>
            <a:xfrm>
              <a:off x="5366325" y="3987675"/>
              <a:ext cx="61100" cy="81825"/>
            </a:xfrm>
            <a:custGeom>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8" name="Shape 538"/>
            <p:cNvSpPr/>
            <p:nvPr/>
          </p:nvSpPr>
          <p:spPr>
            <a:xfrm>
              <a:off x="5594700" y="3987675"/>
              <a:ext cx="61075" cy="81825"/>
            </a:xfrm>
            <a:custGeom>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9" name="Shape 539"/>
            <p:cNvSpPr/>
            <p:nvPr/>
          </p:nvSpPr>
          <p:spPr>
            <a:xfrm>
              <a:off x="5324825" y="3732450"/>
              <a:ext cx="372475" cy="218600"/>
            </a:xfrm>
            <a:custGeom>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0" name="Shape 540"/>
          <p:cNvSpPr/>
          <p:nvPr/>
        </p:nvSpPr>
        <p:spPr>
          <a:xfrm>
            <a:off x="1850372" y="1562101"/>
            <a:ext cx="957630" cy="859666"/>
          </a:xfrm>
          <a:custGeom>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ABE33F">
              <a:alpha val="811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High-Fi Changes</a:t>
            </a:r>
            <a:endParaRPr/>
          </a:p>
        </p:txBody>
      </p:sp>
      <p:sp>
        <p:nvSpPr>
          <p:cNvPr id="681" name="Shape 681"/>
          <p:cNvSpPr txBox="1"/>
          <p:nvPr>
            <p:ph idx="2" type="body"/>
          </p:nvPr>
        </p:nvSpPr>
        <p:spPr>
          <a:xfrm>
            <a:off x="3907575" y="1537425"/>
            <a:ext cx="3288000" cy="28761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004C52"/>
              </a:buClr>
              <a:buSzPts val="1400"/>
              <a:buChar char="◆"/>
            </a:pPr>
            <a:r>
              <a:rPr lang="en" sz="1400"/>
              <a:t>Track progress in terms of what you do</a:t>
            </a:r>
            <a:endParaRPr sz="1400"/>
          </a:p>
          <a:p>
            <a:pPr indent="-317500" lvl="0" marL="457200" rtl="0">
              <a:lnSpc>
                <a:spcPct val="115000"/>
              </a:lnSpc>
              <a:spcBef>
                <a:spcPts val="0"/>
              </a:spcBef>
              <a:spcAft>
                <a:spcPts val="0"/>
              </a:spcAft>
              <a:buClr>
                <a:srgbClr val="004C52"/>
              </a:buClr>
              <a:buSzPts val="1400"/>
              <a:buChar char="◆"/>
            </a:pPr>
            <a:r>
              <a:rPr lang="en" sz="1400"/>
              <a:t>Standardize challenge deadlines</a:t>
            </a:r>
            <a:endParaRPr sz="1400"/>
          </a:p>
          <a:p>
            <a:pPr indent="-317500" lvl="0" marL="457200" rtl="0">
              <a:lnSpc>
                <a:spcPct val="115000"/>
              </a:lnSpc>
              <a:spcBef>
                <a:spcPts val="0"/>
              </a:spcBef>
              <a:spcAft>
                <a:spcPts val="0"/>
              </a:spcAft>
              <a:buClr>
                <a:srgbClr val="004C52"/>
              </a:buClr>
              <a:buSzPts val="1400"/>
              <a:buChar char="◆"/>
            </a:pPr>
            <a:r>
              <a:rPr lang="en" sz="1400"/>
              <a:t>Better way of displaying progress</a:t>
            </a:r>
            <a:endParaRPr sz="1400"/>
          </a:p>
          <a:p>
            <a:pPr indent="-317500" lvl="1" marL="914400" rtl="0">
              <a:lnSpc>
                <a:spcPct val="115000"/>
              </a:lnSpc>
              <a:spcBef>
                <a:spcPts val="0"/>
              </a:spcBef>
              <a:spcAft>
                <a:spcPts val="0"/>
              </a:spcAft>
              <a:buClr>
                <a:srgbClr val="004C52"/>
              </a:buClr>
              <a:buSzPts val="1400"/>
              <a:buChar char="◆"/>
            </a:pPr>
            <a:r>
              <a:rPr lang="en" sz="1400"/>
              <a:t>Easier for scheduling</a:t>
            </a:r>
            <a:endParaRPr sz="1400"/>
          </a:p>
          <a:p>
            <a:pPr indent="-317500" lvl="1" marL="914400" rtl="0">
              <a:lnSpc>
                <a:spcPct val="115000"/>
              </a:lnSpc>
              <a:spcBef>
                <a:spcPts val="0"/>
              </a:spcBef>
              <a:spcAft>
                <a:spcPts val="0"/>
              </a:spcAft>
              <a:buClr>
                <a:srgbClr val="004C52"/>
              </a:buClr>
              <a:buSzPts val="1400"/>
              <a:buChar char="◆"/>
            </a:pPr>
            <a:r>
              <a:rPr lang="en" sz="1400"/>
              <a:t>Easier for understanding</a:t>
            </a:r>
            <a:endParaRPr sz="1400"/>
          </a:p>
          <a:p>
            <a:pPr indent="-317500" lvl="1" marL="914400" rtl="0">
              <a:lnSpc>
                <a:spcPct val="115000"/>
              </a:lnSpc>
              <a:spcBef>
                <a:spcPts val="0"/>
              </a:spcBef>
              <a:spcAft>
                <a:spcPts val="0"/>
              </a:spcAft>
              <a:buClr>
                <a:srgbClr val="004C52"/>
              </a:buClr>
              <a:buSzPts val="1400"/>
              <a:buChar char="◆"/>
            </a:pPr>
            <a:r>
              <a:rPr lang="en" sz="1400"/>
              <a:t>Easier for keeping track</a:t>
            </a:r>
            <a:endParaRPr sz="1400"/>
          </a:p>
        </p:txBody>
      </p:sp>
      <p:pic>
        <p:nvPicPr>
          <p:cNvPr id="682" name="Shape 682"/>
          <p:cNvPicPr preferRelativeResize="0"/>
          <p:nvPr/>
        </p:nvPicPr>
        <p:blipFill>
          <a:blip r:embed="rId3">
            <a:alphaModFix/>
          </a:blip>
          <a:stretch>
            <a:fillRect/>
          </a:stretch>
        </p:blipFill>
        <p:spPr>
          <a:xfrm>
            <a:off x="981475" y="1537425"/>
            <a:ext cx="2565301" cy="2381026"/>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Shape 68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High-Fi Prototype</a:t>
            </a:r>
            <a:endParaRPr/>
          </a:p>
        </p:txBody>
      </p:sp>
      <p:pic>
        <p:nvPicPr>
          <p:cNvPr id="688" name="Shape 688"/>
          <p:cNvPicPr preferRelativeResize="0"/>
          <p:nvPr/>
        </p:nvPicPr>
        <p:blipFill>
          <a:blip r:embed="rId3">
            <a:alphaModFix/>
          </a:blip>
          <a:stretch>
            <a:fillRect/>
          </a:stretch>
        </p:blipFill>
        <p:spPr>
          <a:xfrm>
            <a:off x="3569513" y="1249363"/>
            <a:ext cx="2004977" cy="3582900"/>
          </a:xfrm>
          <a:prstGeom prst="rect">
            <a:avLst/>
          </a:prstGeom>
          <a:noFill/>
          <a:ln>
            <a:noFill/>
          </a:ln>
        </p:spPr>
      </p:pic>
      <p:pic>
        <p:nvPicPr>
          <p:cNvPr id="689" name="Shape 689"/>
          <p:cNvPicPr preferRelativeResize="0"/>
          <p:nvPr/>
        </p:nvPicPr>
        <p:blipFill>
          <a:blip r:embed="rId4">
            <a:alphaModFix/>
          </a:blip>
          <a:stretch>
            <a:fillRect/>
          </a:stretch>
        </p:blipFill>
        <p:spPr>
          <a:xfrm>
            <a:off x="849552" y="1249363"/>
            <a:ext cx="2026691" cy="3582900"/>
          </a:xfrm>
          <a:prstGeom prst="rect">
            <a:avLst/>
          </a:prstGeom>
          <a:noFill/>
          <a:ln>
            <a:noFill/>
          </a:ln>
        </p:spPr>
      </p:pic>
      <p:pic>
        <p:nvPicPr>
          <p:cNvPr id="690" name="Shape 690"/>
          <p:cNvPicPr preferRelativeResize="0"/>
          <p:nvPr/>
        </p:nvPicPr>
        <p:blipFill>
          <a:blip r:embed="rId5">
            <a:alphaModFix/>
          </a:blip>
          <a:stretch>
            <a:fillRect/>
          </a:stretch>
        </p:blipFill>
        <p:spPr>
          <a:xfrm>
            <a:off x="6267775" y="1249387"/>
            <a:ext cx="2004975" cy="35700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idx="4294967295" type="ctrTitle"/>
          </p:nvPr>
        </p:nvSpPr>
        <p:spPr>
          <a:xfrm>
            <a:off x="413500" y="1507150"/>
            <a:ext cx="8302500" cy="1159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6000">
                <a:solidFill>
                  <a:srgbClr val="FFB600"/>
                </a:solidFill>
              </a:rPr>
              <a:t>Representative Tasks</a:t>
            </a:r>
            <a:endParaRPr sz="6000">
              <a:solidFill>
                <a:srgbClr val="FFB600"/>
              </a:solidFill>
            </a:endParaRPr>
          </a:p>
        </p:txBody>
      </p:sp>
      <p:sp>
        <p:nvSpPr>
          <p:cNvPr id="696" name="Shape 696"/>
          <p:cNvSpPr txBox="1"/>
          <p:nvPr>
            <p:ph idx="4294967295" type="subTitle"/>
          </p:nvPr>
        </p:nvSpPr>
        <p:spPr>
          <a:xfrm>
            <a:off x="685800" y="2401970"/>
            <a:ext cx="6593700" cy="1769700"/>
          </a:xfrm>
          <a:prstGeom prst="rect">
            <a:avLst/>
          </a:prstGeom>
        </p:spPr>
        <p:txBody>
          <a:bodyPr anchorCtr="0" anchor="t" bIns="91425" lIns="91425" spcFirstLastPara="1" rIns="91425" wrap="square" tIns="91425">
            <a:noAutofit/>
          </a:bodyPr>
          <a:lstStyle/>
          <a:p>
            <a:pPr indent="-355600" lvl="0" marL="457200" rtl="0">
              <a:spcBef>
                <a:spcPts val="600"/>
              </a:spcBef>
              <a:spcAft>
                <a:spcPts val="0"/>
              </a:spcAft>
              <a:buClr>
                <a:srgbClr val="FFFFFF"/>
              </a:buClr>
              <a:buSzPts val="2000"/>
              <a:buAutoNum type="arabicPeriod"/>
            </a:pPr>
            <a:r>
              <a:rPr lang="en">
                <a:solidFill>
                  <a:srgbClr val="FFFFFF"/>
                </a:solidFill>
              </a:rPr>
              <a:t>Create personal challenges</a:t>
            </a:r>
            <a:endParaRPr>
              <a:solidFill>
                <a:srgbClr val="FFFFFF"/>
              </a:solidFill>
            </a:endParaRPr>
          </a:p>
          <a:p>
            <a:pPr indent="-355600" lvl="0" marL="457200" rtl="0">
              <a:spcBef>
                <a:spcPts val="0"/>
              </a:spcBef>
              <a:spcAft>
                <a:spcPts val="0"/>
              </a:spcAft>
              <a:buClr>
                <a:srgbClr val="FFFFFF"/>
              </a:buClr>
              <a:buSzPts val="2000"/>
              <a:buAutoNum type="arabicPeriod"/>
            </a:pPr>
            <a:r>
              <a:rPr lang="en">
                <a:solidFill>
                  <a:srgbClr val="FFFFFF"/>
                </a:solidFill>
              </a:rPr>
              <a:t>Invite friends to complete challenges with you</a:t>
            </a:r>
            <a:endParaRPr>
              <a:solidFill>
                <a:srgbClr val="FFFFFF"/>
              </a:solidFill>
            </a:endParaRPr>
          </a:p>
          <a:p>
            <a:pPr indent="-355600" lvl="0" marL="457200" rtl="0">
              <a:spcBef>
                <a:spcPts val="0"/>
              </a:spcBef>
              <a:spcAft>
                <a:spcPts val="0"/>
              </a:spcAft>
              <a:buClr>
                <a:srgbClr val="FFFFFF"/>
              </a:buClr>
              <a:buSzPts val="2000"/>
              <a:buAutoNum type="arabicPeriod"/>
            </a:pPr>
            <a:r>
              <a:rPr lang="en">
                <a:solidFill>
                  <a:srgbClr val="FFFFFF"/>
                </a:solidFill>
              </a:rPr>
              <a:t>Log progress on fitness and nutrition goals</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144075" y="559475"/>
            <a:ext cx="2142000" cy="263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Create </a:t>
            </a:r>
            <a:endParaRPr/>
          </a:p>
          <a:p>
            <a:pPr indent="0" lvl="0" marL="0" rtl="0">
              <a:spcBef>
                <a:spcPts val="0"/>
              </a:spcBef>
              <a:spcAft>
                <a:spcPts val="0"/>
              </a:spcAft>
              <a:buNone/>
            </a:pPr>
            <a:r>
              <a:rPr lang="en"/>
              <a:t>Personal </a:t>
            </a:r>
            <a:endParaRPr/>
          </a:p>
          <a:p>
            <a:pPr indent="0" lvl="0" marL="0" rtl="0">
              <a:spcBef>
                <a:spcPts val="0"/>
              </a:spcBef>
              <a:spcAft>
                <a:spcPts val="0"/>
              </a:spcAft>
              <a:buNone/>
            </a:pPr>
            <a:r>
              <a:rPr lang="en"/>
              <a:t>Challenges</a:t>
            </a:r>
            <a:endParaRPr/>
          </a:p>
        </p:txBody>
      </p:sp>
      <p:sp>
        <p:nvSpPr>
          <p:cNvPr id="702" name="Shape 702"/>
          <p:cNvSpPr txBox="1"/>
          <p:nvPr>
            <p:ph idx="1" type="body"/>
          </p:nvPr>
        </p:nvSpPr>
        <p:spPr>
          <a:xfrm>
            <a:off x="2972750" y="783300"/>
            <a:ext cx="4990500" cy="3489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t>Medium</a:t>
            </a:r>
            <a:endParaRPr sz="1800"/>
          </a:p>
          <a:p>
            <a:pPr indent="-317500" lvl="0" marL="457200" rtl="0">
              <a:spcBef>
                <a:spcPts val="1000"/>
              </a:spcBef>
              <a:spcAft>
                <a:spcPts val="0"/>
              </a:spcAft>
              <a:buSzPts val="1400"/>
              <a:buChar char="○"/>
            </a:pPr>
            <a:r>
              <a:rPr lang="en" sz="1400"/>
              <a:t>Easy for the user to create</a:t>
            </a:r>
            <a:endParaRPr sz="1400"/>
          </a:p>
          <a:p>
            <a:pPr indent="-317500" lvl="0" marL="457200" rtl="0">
              <a:spcBef>
                <a:spcPts val="0"/>
              </a:spcBef>
              <a:spcAft>
                <a:spcPts val="0"/>
              </a:spcAft>
              <a:buSzPts val="1400"/>
              <a:buChar char="○"/>
            </a:pPr>
            <a:r>
              <a:rPr lang="en" sz="1400"/>
              <a:t>Requires personal accountability</a:t>
            </a:r>
            <a:endParaRPr sz="1400"/>
          </a:p>
          <a:p>
            <a:pPr indent="0" lvl="0" marL="0" rtl="0">
              <a:spcBef>
                <a:spcPts val="1000"/>
              </a:spcBef>
              <a:spcAft>
                <a:spcPts val="0"/>
              </a:spcAft>
              <a:buNone/>
            </a:pPr>
            <a:r>
              <a:rPr lang="en" sz="1800"/>
              <a:t>Important for our design</a:t>
            </a:r>
            <a:endParaRPr sz="1800"/>
          </a:p>
          <a:p>
            <a:pPr indent="-317500" lvl="0" marL="457200" rtl="0">
              <a:spcBef>
                <a:spcPts val="1000"/>
              </a:spcBef>
              <a:spcAft>
                <a:spcPts val="0"/>
              </a:spcAft>
              <a:buSzPts val="1400"/>
              <a:buChar char="○"/>
            </a:pPr>
            <a:r>
              <a:rPr lang="en" sz="1400"/>
              <a:t>Creates personal motivation</a:t>
            </a:r>
            <a:endParaRPr sz="1400"/>
          </a:p>
          <a:p>
            <a:pPr indent="-317500" lvl="0" marL="457200" rtl="0">
              <a:spcBef>
                <a:spcPts val="0"/>
              </a:spcBef>
              <a:spcAft>
                <a:spcPts val="0"/>
              </a:spcAft>
              <a:buSzPts val="1400"/>
              <a:buChar char="○"/>
            </a:pPr>
            <a:r>
              <a:rPr lang="en" sz="1400"/>
              <a:t>Allows for goal tracking </a:t>
            </a:r>
            <a:endParaRPr sz="1400"/>
          </a:p>
          <a:p>
            <a:pPr indent="-317500" lvl="0" marL="457200" rtl="0">
              <a:spcBef>
                <a:spcPts val="0"/>
              </a:spcBef>
              <a:spcAft>
                <a:spcPts val="0"/>
              </a:spcAft>
              <a:buSzPts val="1400"/>
              <a:buChar char="○"/>
            </a:pPr>
            <a:r>
              <a:rPr lang="en" sz="1400"/>
              <a:t>Provides reward - sense of accomplishment - when completed</a:t>
            </a:r>
            <a:endParaRPr sz="1400"/>
          </a:p>
          <a:p>
            <a:pPr indent="0" lvl="0" marL="0" rtl="0">
              <a:spcBef>
                <a:spcPts val="1000"/>
              </a:spcBef>
              <a:spcAft>
                <a:spcPts val="0"/>
              </a:spcAft>
              <a:buNone/>
            </a:pPr>
            <a:r>
              <a:rPr lang="en" sz="1800"/>
              <a:t>Specified for testing purposes:</a:t>
            </a:r>
            <a:endParaRPr sz="1800"/>
          </a:p>
          <a:p>
            <a:pPr indent="-317500" lvl="0" marL="457200" rtl="0">
              <a:spcBef>
                <a:spcPts val="1000"/>
              </a:spcBef>
              <a:spcAft>
                <a:spcPts val="0"/>
              </a:spcAft>
              <a:buSzPts val="1400"/>
              <a:buChar char="○"/>
            </a:pPr>
            <a:r>
              <a:rPr lang="en" sz="1400"/>
              <a:t>“Create a personal walking challenge for this week!”</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144075" y="559475"/>
            <a:ext cx="2142000" cy="263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Invite </a:t>
            </a:r>
            <a:endParaRPr/>
          </a:p>
          <a:p>
            <a:pPr indent="0" lvl="0" marL="0" rtl="0">
              <a:spcBef>
                <a:spcPts val="0"/>
              </a:spcBef>
              <a:spcAft>
                <a:spcPts val="0"/>
              </a:spcAft>
              <a:buNone/>
            </a:pPr>
            <a:r>
              <a:rPr lang="en"/>
              <a:t>Friends to Complete Challenges</a:t>
            </a:r>
            <a:endParaRPr/>
          </a:p>
        </p:txBody>
      </p:sp>
      <p:sp>
        <p:nvSpPr>
          <p:cNvPr id="708" name="Shape 708"/>
          <p:cNvSpPr txBox="1"/>
          <p:nvPr>
            <p:ph idx="1" type="body"/>
          </p:nvPr>
        </p:nvSpPr>
        <p:spPr>
          <a:xfrm>
            <a:off x="2881800" y="824650"/>
            <a:ext cx="4990500" cy="4158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t>Complex</a:t>
            </a:r>
            <a:endParaRPr sz="1800"/>
          </a:p>
          <a:p>
            <a:pPr indent="-317500" lvl="0" marL="457200" rtl="0">
              <a:spcBef>
                <a:spcPts val="1000"/>
              </a:spcBef>
              <a:spcAft>
                <a:spcPts val="0"/>
              </a:spcAft>
              <a:buSzPts val="1400"/>
              <a:buChar char="○"/>
            </a:pPr>
            <a:r>
              <a:rPr lang="en" sz="1400"/>
              <a:t>Should also be easy for the user to create</a:t>
            </a:r>
            <a:endParaRPr sz="1400"/>
          </a:p>
          <a:p>
            <a:pPr indent="-317500" lvl="0" marL="457200" rtl="0">
              <a:spcBef>
                <a:spcPts val="0"/>
              </a:spcBef>
              <a:spcAft>
                <a:spcPts val="0"/>
              </a:spcAft>
              <a:buSzPts val="1400"/>
              <a:buChar char="○"/>
            </a:pPr>
            <a:r>
              <a:rPr lang="en" sz="1400"/>
              <a:t>Comes with personal and social accountability/pressure to finish</a:t>
            </a:r>
            <a:endParaRPr sz="1400"/>
          </a:p>
          <a:p>
            <a:pPr indent="-317500" lvl="0" marL="457200" rtl="0">
              <a:spcBef>
                <a:spcPts val="0"/>
              </a:spcBef>
              <a:spcAft>
                <a:spcPts val="0"/>
              </a:spcAft>
              <a:buSzPts val="1400"/>
              <a:buChar char="○"/>
            </a:pPr>
            <a:r>
              <a:rPr lang="en" sz="1400"/>
              <a:t>Requires connecting with network of friends/physicians</a:t>
            </a:r>
            <a:endParaRPr sz="1400"/>
          </a:p>
          <a:p>
            <a:pPr indent="0" lvl="0" marL="0" rtl="0">
              <a:spcBef>
                <a:spcPts val="1000"/>
              </a:spcBef>
              <a:spcAft>
                <a:spcPts val="0"/>
              </a:spcAft>
              <a:buNone/>
            </a:pPr>
            <a:r>
              <a:rPr lang="en" sz="1800"/>
              <a:t>Important for our design</a:t>
            </a:r>
            <a:endParaRPr sz="1800"/>
          </a:p>
          <a:p>
            <a:pPr indent="-317500" lvl="0" marL="457200" rtl="0">
              <a:spcBef>
                <a:spcPts val="1000"/>
              </a:spcBef>
              <a:spcAft>
                <a:spcPts val="0"/>
              </a:spcAft>
              <a:buSzPts val="1400"/>
              <a:buChar char="○"/>
            </a:pPr>
            <a:r>
              <a:rPr lang="en" sz="1400"/>
              <a:t>Creates personal motivation - want to win</a:t>
            </a:r>
            <a:endParaRPr sz="1400"/>
          </a:p>
          <a:p>
            <a:pPr indent="-317500" lvl="0" marL="457200" rtl="0">
              <a:spcBef>
                <a:spcPts val="0"/>
              </a:spcBef>
              <a:spcAft>
                <a:spcPts val="0"/>
              </a:spcAft>
              <a:buSzPts val="1400"/>
              <a:buChar char="○"/>
            </a:pPr>
            <a:r>
              <a:rPr lang="en" sz="1400"/>
              <a:t>Tangible reward with real people when completed</a:t>
            </a:r>
            <a:endParaRPr sz="1400"/>
          </a:p>
          <a:p>
            <a:pPr indent="-317500" lvl="0" marL="457200" rtl="0">
              <a:spcBef>
                <a:spcPts val="0"/>
              </a:spcBef>
              <a:spcAft>
                <a:spcPts val="0"/>
              </a:spcAft>
              <a:buSzPts val="1400"/>
              <a:buChar char="○"/>
            </a:pPr>
            <a:r>
              <a:rPr lang="en" sz="1400"/>
              <a:t>Having a network allows physicians to check in with you and friends to keep you working towards your goals</a:t>
            </a:r>
            <a:endParaRPr sz="1400"/>
          </a:p>
          <a:p>
            <a:pPr indent="0" lvl="0" marL="0" rtl="0">
              <a:spcBef>
                <a:spcPts val="1000"/>
              </a:spcBef>
              <a:spcAft>
                <a:spcPts val="0"/>
              </a:spcAft>
              <a:buNone/>
            </a:pPr>
            <a:r>
              <a:rPr lang="en" sz="1800"/>
              <a:t>Specified for testing purposes:</a:t>
            </a:r>
            <a:endParaRPr sz="1800"/>
          </a:p>
          <a:p>
            <a:pPr indent="-317500" lvl="0" marL="457200" rtl="0">
              <a:spcBef>
                <a:spcPts val="1000"/>
              </a:spcBef>
              <a:spcAft>
                <a:spcPts val="0"/>
              </a:spcAft>
              <a:buSzPts val="1400"/>
              <a:buChar char="○"/>
            </a:pPr>
            <a:r>
              <a:rPr lang="en" sz="1400"/>
              <a:t>“Invite Christina to complete a swimming challenge for next week!”</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144075" y="559475"/>
            <a:ext cx="2142000" cy="263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Log </a:t>
            </a:r>
            <a:endParaRPr/>
          </a:p>
          <a:p>
            <a:pPr indent="0" lvl="0" marL="0" rtl="0">
              <a:spcBef>
                <a:spcPts val="0"/>
              </a:spcBef>
              <a:spcAft>
                <a:spcPts val="0"/>
              </a:spcAft>
              <a:buNone/>
            </a:pPr>
            <a:r>
              <a:rPr lang="en"/>
              <a:t>Progress on Fitness and Nutrition </a:t>
            </a:r>
            <a:endParaRPr/>
          </a:p>
          <a:p>
            <a:pPr indent="0" lvl="0" marL="0" rtl="0">
              <a:spcBef>
                <a:spcPts val="0"/>
              </a:spcBef>
              <a:spcAft>
                <a:spcPts val="0"/>
              </a:spcAft>
              <a:buNone/>
            </a:pPr>
            <a:r>
              <a:rPr lang="en"/>
              <a:t>Goals</a:t>
            </a:r>
            <a:endParaRPr/>
          </a:p>
        </p:txBody>
      </p:sp>
      <p:sp>
        <p:nvSpPr>
          <p:cNvPr id="714" name="Shape 714"/>
          <p:cNvSpPr txBox="1"/>
          <p:nvPr>
            <p:ph idx="1" type="body"/>
          </p:nvPr>
        </p:nvSpPr>
        <p:spPr>
          <a:xfrm>
            <a:off x="2964500" y="824650"/>
            <a:ext cx="5114700" cy="41583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800"/>
              <a:t>Easy</a:t>
            </a:r>
            <a:endParaRPr sz="1800"/>
          </a:p>
          <a:p>
            <a:pPr indent="-317500" lvl="0" marL="457200" rtl="0">
              <a:spcBef>
                <a:spcPts val="1000"/>
              </a:spcBef>
              <a:spcAft>
                <a:spcPts val="0"/>
              </a:spcAft>
              <a:buSzPts val="1400"/>
              <a:buChar char="○"/>
            </a:pPr>
            <a:r>
              <a:rPr lang="en" sz="1400"/>
              <a:t>Interviews say people hate doing this</a:t>
            </a:r>
            <a:endParaRPr sz="1400"/>
          </a:p>
          <a:p>
            <a:pPr indent="-317500" lvl="0" marL="457200" rtl="0">
              <a:spcBef>
                <a:spcPts val="0"/>
              </a:spcBef>
              <a:spcAft>
                <a:spcPts val="0"/>
              </a:spcAft>
              <a:buSzPts val="1400"/>
              <a:buChar char="○"/>
            </a:pPr>
            <a:r>
              <a:rPr lang="en" sz="1400"/>
              <a:t>Should be incredibly easy to complete or people won’t do it</a:t>
            </a:r>
            <a:endParaRPr sz="1400"/>
          </a:p>
          <a:p>
            <a:pPr indent="0" lvl="0" marL="0" rtl="0">
              <a:spcBef>
                <a:spcPts val="1000"/>
              </a:spcBef>
              <a:spcAft>
                <a:spcPts val="0"/>
              </a:spcAft>
              <a:buNone/>
            </a:pPr>
            <a:r>
              <a:rPr lang="en" sz="1800"/>
              <a:t>Important for our design</a:t>
            </a:r>
            <a:endParaRPr sz="1800"/>
          </a:p>
          <a:p>
            <a:pPr indent="-317500" lvl="0" marL="457200" rtl="0">
              <a:spcBef>
                <a:spcPts val="1000"/>
              </a:spcBef>
              <a:spcAft>
                <a:spcPts val="0"/>
              </a:spcAft>
              <a:buSzPts val="1400"/>
              <a:buChar char="○"/>
            </a:pPr>
            <a:r>
              <a:rPr lang="en" sz="1400"/>
              <a:t>Allows users to see long term benefits via personal history</a:t>
            </a:r>
            <a:endParaRPr sz="1400"/>
          </a:p>
          <a:p>
            <a:pPr indent="-317500" lvl="0" marL="457200" rtl="0">
              <a:spcBef>
                <a:spcPts val="0"/>
              </a:spcBef>
              <a:spcAft>
                <a:spcPts val="0"/>
              </a:spcAft>
              <a:buSzPts val="1400"/>
              <a:buChar char="○"/>
            </a:pPr>
            <a:r>
              <a:rPr lang="en" sz="1400"/>
              <a:t>Seeing short-term progress motivates regular activities and accomplishments</a:t>
            </a:r>
            <a:endParaRPr sz="1400"/>
          </a:p>
          <a:p>
            <a:pPr indent="-317500" lvl="0" marL="457200" rtl="0">
              <a:spcBef>
                <a:spcPts val="0"/>
              </a:spcBef>
              <a:spcAft>
                <a:spcPts val="0"/>
              </a:spcAft>
              <a:buSzPts val="1400"/>
              <a:buChar char="○"/>
            </a:pPr>
            <a:r>
              <a:rPr lang="en" sz="1400"/>
              <a:t>Good way for users to stay healthy - incremental progress doesn’t drastically change their lifestyles</a:t>
            </a:r>
            <a:endParaRPr sz="1400"/>
          </a:p>
          <a:p>
            <a:pPr indent="0" lvl="0" marL="0" rtl="0">
              <a:spcBef>
                <a:spcPts val="1000"/>
              </a:spcBef>
              <a:spcAft>
                <a:spcPts val="0"/>
              </a:spcAft>
              <a:buNone/>
            </a:pPr>
            <a:r>
              <a:rPr lang="en" sz="1800"/>
              <a:t>Specified for testing purposes:</a:t>
            </a:r>
            <a:endParaRPr sz="1800"/>
          </a:p>
          <a:p>
            <a:pPr indent="-317500" lvl="0" marL="457200" rtl="0">
              <a:spcBef>
                <a:spcPts val="1000"/>
              </a:spcBef>
              <a:spcAft>
                <a:spcPts val="0"/>
              </a:spcAft>
              <a:buSzPts val="1400"/>
              <a:buChar char="○"/>
            </a:pPr>
            <a:r>
              <a:rPr lang="en" sz="1400"/>
              <a:t>“Log that you went for a walk today!”</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Live Demonstration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Possible Future Enhancements</a:t>
            </a:r>
            <a:endParaRPr/>
          </a:p>
        </p:txBody>
      </p:sp>
      <p:sp>
        <p:nvSpPr>
          <p:cNvPr id="725" name="Shape 725"/>
          <p:cNvSpPr txBox="1"/>
          <p:nvPr>
            <p:ph idx="1" type="body"/>
          </p:nvPr>
        </p:nvSpPr>
        <p:spPr>
          <a:xfrm>
            <a:off x="824225" y="1520408"/>
            <a:ext cx="7370700" cy="33273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Scale backend to include real data of people and activities.</a:t>
            </a:r>
            <a:endParaRPr/>
          </a:p>
          <a:p>
            <a:pPr indent="-381000" lvl="0" marL="457200" rtl="0">
              <a:spcBef>
                <a:spcPts val="0"/>
              </a:spcBef>
              <a:spcAft>
                <a:spcPts val="0"/>
              </a:spcAft>
              <a:buSzPts val="2400"/>
              <a:buChar char="◆"/>
            </a:pPr>
            <a:r>
              <a:rPr lang="en"/>
              <a:t>Finish implementing incomplete features such as notifications and friend requests.</a:t>
            </a:r>
            <a:endParaRPr/>
          </a:p>
          <a:p>
            <a:pPr indent="-381000" lvl="0" marL="457200" rtl="0">
              <a:spcBef>
                <a:spcPts val="0"/>
              </a:spcBef>
              <a:spcAft>
                <a:spcPts val="0"/>
              </a:spcAft>
              <a:buSzPts val="2400"/>
              <a:buChar char="◆"/>
            </a:pPr>
            <a:r>
              <a:rPr lang="en"/>
              <a:t>Flesh out activity creation process.</a:t>
            </a:r>
            <a:endParaRPr/>
          </a:p>
          <a:p>
            <a:pPr indent="-381000" lvl="0" marL="457200" rtl="0">
              <a:spcBef>
                <a:spcPts val="0"/>
              </a:spcBef>
              <a:spcAft>
                <a:spcPts val="0"/>
              </a:spcAft>
              <a:buSzPts val="2400"/>
              <a:buChar char="◆"/>
            </a:pPr>
            <a:r>
              <a:rPr lang="en"/>
              <a:t>Update the chart screen to better visualize historical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Possible Future Enhancements</a:t>
            </a:r>
            <a:endParaRPr/>
          </a:p>
        </p:txBody>
      </p:sp>
      <p:sp>
        <p:nvSpPr>
          <p:cNvPr id="731" name="Shape 731"/>
          <p:cNvSpPr txBox="1"/>
          <p:nvPr>
            <p:ph idx="1" type="body"/>
          </p:nvPr>
        </p:nvSpPr>
        <p:spPr>
          <a:xfrm>
            <a:off x="734250" y="1598400"/>
            <a:ext cx="5776200" cy="33273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Port to React Native </a:t>
            </a:r>
            <a:endParaRPr/>
          </a:p>
          <a:p>
            <a:pPr indent="-381000" lvl="1" marL="914400" rtl="0">
              <a:spcBef>
                <a:spcPts val="0"/>
              </a:spcBef>
              <a:spcAft>
                <a:spcPts val="0"/>
              </a:spcAft>
              <a:buSzPts val="2400"/>
              <a:buChar char="◆"/>
            </a:pPr>
            <a:r>
              <a:rPr lang="en"/>
              <a:t>Cross compatibility with iOS and Android </a:t>
            </a:r>
            <a:endParaRPr/>
          </a:p>
          <a:p>
            <a:pPr indent="-381000" lvl="0" marL="457200" rtl="0">
              <a:spcBef>
                <a:spcPts val="0"/>
              </a:spcBef>
              <a:spcAft>
                <a:spcPts val="0"/>
              </a:spcAft>
              <a:buSzPts val="2400"/>
              <a:buChar char="◆"/>
            </a:pPr>
            <a:r>
              <a:rPr lang="en"/>
              <a:t>Expand ability to add different kinds of exercises to “Weights” feature</a:t>
            </a:r>
            <a:endParaRPr/>
          </a:p>
          <a:p>
            <a:pPr indent="0" lvl="0" marL="0" rtl="0">
              <a:spcBef>
                <a:spcPts val="600"/>
              </a:spcBef>
              <a:spcAft>
                <a:spcPts val="0"/>
              </a:spcAft>
              <a:buNone/>
            </a:pPr>
            <a:r>
              <a:t/>
            </a:r>
            <a:endParaRPr/>
          </a:p>
        </p:txBody>
      </p:sp>
      <p:pic>
        <p:nvPicPr>
          <p:cNvPr descr="Image result for react native" id="732" name="Shape 732"/>
          <p:cNvPicPr preferRelativeResize="0"/>
          <p:nvPr/>
        </p:nvPicPr>
        <p:blipFill>
          <a:blip r:embed="rId3">
            <a:alphaModFix/>
          </a:blip>
          <a:stretch>
            <a:fillRect/>
          </a:stretch>
        </p:blipFill>
        <p:spPr>
          <a:xfrm>
            <a:off x="6832825" y="1466800"/>
            <a:ext cx="1685225" cy="168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
        <p:nvSpPr>
          <p:cNvPr id="738" name="Shape 738"/>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goFIT makes it easy to create goals, log progress, and challenge friends. </a:t>
            </a:r>
            <a:endParaRPr/>
          </a:p>
          <a:p>
            <a:pPr indent="-381000" lvl="0" marL="457200" rtl="0">
              <a:spcBef>
                <a:spcPts val="0"/>
              </a:spcBef>
              <a:spcAft>
                <a:spcPts val="0"/>
              </a:spcAft>
              <a:buSzPts val="2400"/>
              <a:buChar char="◆"/>
            </a:pPr>
            <a:r>
              <a:rPr lang="en"/>
              <a:t>Needfinding found a desire to stay healthy but lack of motivation to do so.</a:t>
            </a:r>
            <a:endParaRPr/>
          </a:p>
          <a:p>
            <a:pPr indent="-381000" lvl="0" marL="457200" rtl="0">
              <a:spcBef>
                <a:spcPts val="0"/>
              </a:spcBef>
              <a:spcAft>
                <a:spcPts val="0"/>
              </a:spcAft>
              <a:buSzPts val="2400"/>
              <a:buChar char="◆"/>
            </a:pPr>
            <a:r>
              <a:rPr lang="en"/>
              <a:t>Design iterations resulted in simplification of features and narrowing of audience.</a:t>
            </a:r>
            <a:endParaRPr/>
          </a:p>
          <a:p>
            <a:pPr indent="-381000" lvl="0" marL="457200">
              <a:spcBef>
                <a:spcPts val="0"/>
              </a:spcBef>
              <a:spcAft>
                <a:spcPts val="0"/>
              </a:spcAft>
              <a:buSzPts val="2400"/>
              <a:buChar char="◆"/>
            </a:pPr>
            <a:r>
              <a:rPr lang="en"/>
              <a:t>Final design shows an easy-to-use interface that accomplishes our 3 </a:t>
            </a:r>
            <a:r>
              <a:rPr lang="en"/>
              <a:t>representative</a:t>
            </a:r>
            <a:r>
              <a:rPr lang="en"/>
              <a:t> tasks.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idx="1" type="body"/>
          </p:nvPr>
        </p:nvSpPr>
        <p:spPr>
          <a:xfrm>
            <a:off x="886650" y="1437675"/>
            <a:ext cx="7370700" cy="3073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Although many people want to stay healthy, </a:t>
            </a:r>
            <a:r>
              <a:rPr b="1" lang="en"/>
              <a:t>they rarely prioritize their health</a:t>
            </a:r>
            <a:r>
              <a:rPr lang="en"/>
              <a:t>, saying they don’t have time, don’t want to wait for the long-term benefits, didn’t find regular exercise exciting/enjoyable, or were mainly motivated through social connection.</a:t>
            </a:r>
            <a:endParaRPr/>
          </a:p>
          <a:p>
            <a:pPr indent="0" lvl="0" marL="0" rtl="0">
              <a:spcBef>
                <a:spcPts val="600"/>
              </a:spcBef>
              <a:spcAft>
                <a:spcPts val="0"/>
              </a:spcAft>
              <a:buNone/>
            </a:pPr>
            <a:r>
              <a:t/>
            </a:r>
            <a:endParaRPr sz="2100"/>
          </a:p>
        </p:txBody>
      </p:sp>
      <p:sp>
        <p:nvSpPr>
          <p:cNvPr id="546" name="Shape 54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 Overview</a:t>
            </a:r>
            <a:endParaRPr/>
          </a:p>
        </p:txBody>
      </p:sp>
      <p:sp>
        <p:nvSpPr>
          <p:cNvPr id="547" name="Shape 547"/>
          <p:cNvSpPr/>
          <p:nvPr/>
        </p:nvSpPr>
        <p:spPr>
          <a:xfrm>
            <a:off x="288025" y="3171450"/>
            <a:ext cx="2604600" cy="1602000"/>
          </a:xfrm>
          <a:prstGeom prst="cloudCallout">
            <a:avLst>
              <a:gd fmla="val -20833" name="adj1"/>
              <a:gd fmla="val 62500" name="adj2"/>
            </a:avLst>
          </a:prstGeom>
          <a:noFill/>
          <a:ln cap="flat" cmpd="sng" w="28575">
            <a:solidFill>
              <a:srgbClr val="0B5394"/>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434343"/>
                </a:solidFill>
                <a:latin typeface="Inconsolata"/>
                <a:ea typeface="Inconsolata"/>
                <a:cs typeface="Inconsolata"/>
                <a:sym typeface="Inconsolata"/>
              </a:rPr>
              <a:t>How might we get people more excited about the idea of exercising?</a:t>
            </a:r>
            <a:endParaRPr/>
          </a:p>
        </p:txBody>
      </p:sp>
      <p:sp>
        <p:nvSpPr>
          <p:cNvPr id="548" name="Shape 548"/>
          <p:cNvSpPr/>
          <p:nvPr/>
        </p:nvSpPr>
        <p:spPr>
          <a:xfrm>
            <a:off x="3184350" y="3135025"/>
            <a:ext cx="2604600" cy="1602000"/>
          </a:xfrm>
          <a:prstGeom prst="cloudCallout">
            <a:avLst>
              <a:gd fmla="val -20833" name="adj1"/>
              <a:gd fmla="val 62500" name="adj2"/>
            </a:avLst>
          </a:prstGeom>
          <a:noFill/>
          <a:ln cap="flat" cmpd="sng" w="28575">
            <a:solidFill>
              <a:srgbClr val="0B5394"/>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434343"/>
                </a:solidFill>
                <a:latin typeface="Inconsolata"/>
                <a:ea typeface="Inconsolata"/>
                <a:cs typeface="Inconsolata"/>
                <a:sym typeface="Inconsolata"/>
              </a:rPr>
              <a:t>How might we structure exercise around the lifestyle of busy people?</a:t>
            </a:r>
            <a:endParaRPr b="1">
              <a:solidFill>
                <a:srgbClr val="434343"/>
              </a:solidFill>
              <a:latin typeface="Inconsolata"/>
              <a:ea typeface="Inconsolata"/>
              <a:cs typeface="Inconsolata"/>
              <a:sym typeface="Inconsolata"/>
            </a:endParaRPr>
          </a:p>
        </p:txBody>
      </p:sp>
      <p:sp>
        <p:nvSpPr>
          <p:cNvPr id="549" name="Shape 549"/>
          <p:cNvSpPr/>
          <p:nvPr/>
        </p:nvSpPr>
        <p:spPr>
          <a:xfrm>
            <a:off x="6063900" y="3135025"/>
            <a:ext cx="2604600" cy="1602000"/>
          </a:xfrm>
          <a:prstGeom prst="cloudCallout">
            <a:avLst>
              <a:gd fmla="val -20833" name="adj1"/>
              <a:gd fmla="val 62500" name="adj2"/>
            </a:avLst>
          </a:prstGeom>
          <a:noFill/>
          <a:ln cap="flat" cmpd="sng" w="28575">
            <a:solidFill>
              <a:srgbClr val="0B5394"/>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434343"/>
                </a:solidFill>
                <a:latin typeface="Inconsolata"/>
                <a:ea typeface="Inconsolata"/>
                <a:cs typeface="Inconsolata"/>
                <a:sym typeface="Inconsolata"/>
              </a:rPr>
              <a:t>How might we make exercise more social?</a:t>
            </a:r>
            <a:endParaRPr b="1">
              <a:solidFill>
                <a:srgbClr val="434343"/>
              </a:solidFill>
              <a:latin typeface="Inconsolata"/>
              <a:ea typeface="Inconsolata"/>
              <a:cs typeface="Inconsolata"/>
              <a:sym typeface="Inconsola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Shape 743"/>
          <p:cNvSpPr txBox="1"/>
          <p:nvPr>
            <p:ph idx="4294967295" type="ctrTitle"/>
          </p:nvPr>
        </p:nvSpPr>
        <p:spPr>
          <a:xfrm>
            <a:off x="3064700" y="1512936"/>
            <a:ext cx="55338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ABE33F"/>
                </a:solidFill>
              </a:rPr>
              <a:t>Thanks!</a:t>
            </a:r>
            <a:endParaRPr sz="6000">
              <a:solidFill>
                <a:srgbClr val="ABE33F"/>
              </a:solidFill>
            </a:endParaRPr>
          </a:p>
        </p:txBody>
      </p:sp>
      <p:sp>
        <p:nvSpPr>
          <p:cNvPr id="744" name="Shape 744"/>
          <p:cNvSpPr txBox="1"/>
          <p:nvPr>
            <p:ph idx="4294967295" type="subTitle"/>
          </p:nvPr>
        </p:nvSpPr>
        <p:spPr>
          <a:xfrm>
            <a:off x="3064700" y="2636358"/>
            <a:ext cx="5533800" cy="2197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sz="3600"/>
              <a:t>Any questions?</a:t>
            </a:r>
            <a:endParaRPr b="1" sz="3600"/>
          </a:p>
          <a:p>
            <a:pPr indent="0" lvl="0" marL="0" rtl="0">
              <a:spcBef>
                <a:spcPts val="600"/>
              </a:spcBef>
              <a:spcAft>
                <a:spcPts val="0"/>
              </a:spcAft>
              <a:buClr>
                <a:schemeClr val="dk1"/>
              </a:buClr>
              <a:buSzPts val="1100"/>
              <a:buFont typeface="Arial"/>
              <a:buNone/>
            </a:pPr>
            <a:r>
              <a:t/>
            </a:r>
            <a:endParaRPr b="1" sz="1800"/>
          </a:p>
        </p:txBody>
      </p:sp>
      <p:grpSp>
        <p:nvGrpSpPr>
          <p:cNvPr id="745" name="Shape 745"/>
          <p:cNvGrpSpPr/>
          <p:nvPr/>
        </p:nvGrpSpPr>
        <p:grpSpPr>
          <a:xfrm>
            <a:off x="685795" y="1814227"/>
            <a:ext cx="1681779" cy="1179949"/>
            <a:chOff x="559275" y="1683950"/>
            <a:chExt cx="466500" cy="327300"/>
          </a:xfrm>
        </p:grpSpPr>
        <p:sp>
          <p:nvSpPr>
            <p:cNvPr id="746" name="Shape 746"/>
            <p:cNvSpPr/>
            <p:nvPr/>
          </p:nvSpPr>
          <p:spPr>
            <a:xfrm>
              <a:off x="559275" y="1683950"/>
              <a:ext cx="466500" cy="197850"/>
            </a:xfrm>
            <a:custGeom>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nvSpPr>
          <p:spPr>
            <a:xfrm>
              <a:off x="559275" y="1727925"/>
              <a:ext cx="466500" cy="283325"/>
            </a:xfrm>
            <a:custGeom>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48" name="Shape 748"/>
          <p:cNvSpPr/>
          <p:nvPr/>
        </p:nvSpPr>
        <p:spPr>
          <a:xfrm>
            <a:off x="1681875" y="2683100"/>
            <a:ext cx="1274938" cy="115980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idx="1" type="body"/>
          </p:nvPr>
        </p:nvSpPr>
        <p:spPr>
          <a:xfrm>
            <a:off x="886650" y="1590075"/>
            <a:ext cx="7370700" cy="3073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100"/>
              <a:t>We want a product that offers </a:t>
            </a:r>
            <a:r>
              <a:rPr b="1" lang="en" sz="2100"/>
              <a:t>meaningful social connection</a:t>
            </a:r>
            <a:r>
              <a:rPr lang="en" sz="2100"/>
              <a:t> and </a:t>
            </a:r>
            <a:r>
              <a:rPr b="1" lang="en" sz="2100"/>
              <a:t>immediate rewards</a:t>
            </a:r>
            <a:r>
              <a:rPr lang="en" sz="2100"/>
              <a:t> when users meet fitness and nutrition goals.</a:t>
            </a:r>
            <a:endParaRPr sz="2100"/>
          </a:p>
          <a:p>
            <a:pPr indent="0" lvl="0" marL="0" rtl="0">
              <a:spcBef>
                <a:spcPts val="600"/>
              </a:spcBef>
              <a:spcAft>
                <a:spcPts val="0"/>
              </a:spcAft>
              <a:buClr>
                <a:schemeClr val="dk1"/>
              </a:buClr>
              <a:buSzPts val="1100"/>
              <a:buFont typeface="Arial"/>
              <a:buNone/>
            </a:pPr>
            <a:r>
              <a:t/>
            </a:r>
            <a:endParaRPr sz="2100"/>
          </a:p>
          <a:p>
            <a:pPr indent="0" lvl="0" marL="0" rtl="0">
              <a:spcBef>
                <a:spcPts val="600"/>
              </a:spcBef>
              <a:spcAft>
                <a:spcPts val="0"/>
              </a:spcAft>
              <a:buClr>
                <a:schemeClr val="dk1"/>
              </a:buClr>
              <a:buSzPts val="1100"/>
              <a:buFont typeface="Arial"/>
              <a:buNone/>
            </a:pPr>
            <a:r>
              <a:rPr lang="en" sz="2100"/>
              <a:t>This should motivate people to be more excited about maintaining a healthy lifestyle, demonstrating that </a:t>
            </a:r>
            <a:r>
              <a:rPr b="1" lang="en" sz="2100"/>
              <a:t>the act itself - not the incentives - is worth prioritizing.</a:t>
            </a:r>
            <a:endParaRPr b="1" sz="2100"/>
          </a:p>
          <a:p>
            <a:pPr indent="0" lvl="0" marL="0" rtl="0">
              <a:spcBef>
                <a:spcPts val="600"/>
              </a:spcBef>
              <a:spcAft>
                <a:spcPts val="0"/>
              </a:spcAft>
              <a:buClr>
                <a:schemeClr val="dk1"/>
              </a:buClr>
              <a:buSzPts val="1100"/>
              <a:buFont typeface="Arial"/>
              <a:buNone/>
            </a:pPr>
            <a:r>
              <a:t/>
            </a:r>
            <a:endParaRPr sz="2100"/>
          </a:p>
          <a:p>
            <a:pPr indent="0" lvl="0" marL="0" rtl="0">
              <a:spcBef>
                <a:spcPts val="600"/>
              </a:spcBef>
              <a:spcAft>
                <a:spcPts val="0"/>
              </a:spcAft>
              <a:buNone/>
            </a:pPr>
            <a:r>
              <a:t/>
            </a:r>
            <a:endParaRPr sz="2100"/>
          </a:p>
        </p:txBody>
      </p:sp>
      <p:sp>
        <p:nvSpPr>
          <p:cNvPr id="555" name="Shape 55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Solution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Introducing goFIT</a:t>
            </a:r>
            <a:endParaRPr/>
          </a:p>
        </p:txBody>
      </p:sp>
      <p:sp>
        <p:nvSpPr>
          <p:cNvPr id="561" name="Shape 561"/>
          <p:cNvSpPr txBox="1"/>
          <p:nvPr>
            <p:ph idx="1" type="body"/>
          </p:nvPr>
        </p:nvSpPr>
        <p:spPr>
          <a:xfrm>
            <a:off x="904925" y="1495850"/>
            <a:ext cx="3560100" cy="3429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goFIT is a new way to stay healthy, be social, and accomplish goals.</a:t>
            </a:r>
            <a:endParaRPr/>
          </a:p>
          <a:p>
            <a:pPr indent="0" lvl="0" marL="0">
              <a:spcBef>
                <a:spcPts val="600"/>
              </a:spcBef>
              <a:spcAft>
                <a:spcPts val="0"/>
              </a:spcAft>
              <a:buNone/>
            </a:pPr>
            <a:r>
              <a:t/>
            </a:r>
            <a:endParaRPr/>
          </a:p>
          <a:p>
            <a:pPr indent="-342900" lvl="0" marL="457200" rtl="0">
              <a:spcBef>
                <a:spcPts val="600"/>
              </a:spcBef>
              <a:spcAft>
                <a:spcPts val="0"/>
              </a:spcAft>
              <a:buSzPts val="1800"/>
              <a:buChar char="◆"/>
            </a:pPr>
            <a:r>
              <a:rPr lang="en"/>
              <a:t>Set goals</a:t>
            </a:r>
            <a:endParaRPr/>
          </a:p>
          <a:p>
            <a:pPr indent="-342900" lvl="0" marL="457200" rtl="0">
              <a:spcBef>
                <a:spcPts val="0"/>
              </a:spcBef>
              <a:spcAft>
                <a:spcPts val="0"/>
              </a:spcAft>
              <a:buSzPts val="1800"/>
              <a:buChar char="◆"/>
            </a:pPr>
            <a:r>
              <a:rPr lang="en"/>
              <a:t>Log progress</a:t>
            </a:r>
            <a:endParaRPr/>
          </a:p>
          <a:p>
            <a:pPr indent="-342900" lvl="0" marL="457200" rtl="0">
              <a:spcBef>
                <a:spcPts val="0"/>
              </a:spcBef>
              <a:spcAft>
                <a:spcPts val="0"/>
              </a:spcAft>
              <a:buSzPts val="1800"/>
              <a:buChar char="◆"/>
            </a:pPr>
            <a:r>
              <a:rPr lang="en"/>
              <a:t>Challenge friends</a:t>
            </a:r>
            <a:endParaRPr/>
          </a:p>
        </p:txBody>
      </p:sp>
      <p:pic>
        <p:nvPicPr>
          <p:cNvPr id="562" name="Shape 562"/>
          <p:cNvPicPr preferRelativeResize="0"/>
          <p:nvPr/>
        </p:nvPicPr>
        <p:blipFill>
          <a:blip r:embed="rId3">
            <a:alphaModFix/>
          </a:blip>
          <a:stretch>
            <a:fillRect/>
          </a:stretch>
        </p:blipFill>
        <p:spPr>
          <a:xfrm>
            <a:off x="6847725" y="1036475"/>
            <a:ext cx="2004977" cy="3582900"/>
          </a:xfrm>
          <a:prstGeom prst="rect">
            <a:avLst/>
          </a:prstGeom>
          <a:noFill/>
          <a:ln>
            <a:noFill/>
          </a:ln>
        </p:spPr>
      </p:pic>
      <p:pic>
        <p:nvPicPr>
          <p:cNvPr id="563" name="Shape 563"/>
          <p:cNvPicPr preferRelativeResize="0"/>
          <p:nvPr/>
        </p:nvPicPr>
        <p:blipFill>
          <a:blip r:embed="rId4">
            <a:alphaModFix/>
          </a:blip>
          <a:stretch>
            <a:fillRect/>
          </a:stretch>
        </p:blipFill>
        <p:spPr>
          <a:xfrm>
            <a:off x="4423452" y="1036475"/>
            <a:ext cx="2026691" cy="358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a:t>
            </a:r>
            <a:endParaRPr/>
          </a:p>
        </p:txBody>
      </p:sp>
      <p:sp>
        <p:nvSpPr>
          <p:cNvPr id="569" name="Shape 569"/>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AutoNum type="arabicPeriod"/>
            </a:pPr>
            <a:r>
              <a:rPr lang="en"/>
              <a:t>Concept Video</a:t>
            </a:r>
            <a:endParaRPr/>
          </a:p>
          <a:p>
            <a:pPr indent="-381000" lvl="0" marL="457200" rtl="0">
              <a:spcBef>
                <a:spcPts val="0"/>
              </a:spcBef>
              <a:spcAft>
                <a:spcPts val="0"/>
              </a:spcAft>
              <a:buSzPts val="2400"/>
              <a:buAutoNum type="arabicPeriod"/>
            </a:pPr>
            <a:r>
              <a:rPr lang="en"/>
              <a:t>Design Evolution</a:t>
            </a:r>
            <a:endParaRPr/>
          </a:p>
          <a:p>
            <a:pPr indent="-381000" lvl="0" marL="457200" rtl="0">
              <a:spcBef>
                <a:spcPts val="0"/>
              </a:spcBef>
              <a:spcAft>
                <a:spcPts val="0"/>
              </a:spcAft>
              <a:buSzPts val="2400"/>
              <a:buAutoNum type="arabicPeriod"/>
            </a:pPr>
            <a:r>
              <a:rPr lang="en"/>
              <a:t>Representative Tasks</a:t>
            </a:r>
            <a:endParaRPr/>
          </a:p>
          <a:p>
            <a:pPr indent="-381000" lvl="0" marL="457200" rtl="0">
              <a:spcBef>
                <a:spcPts val="0"/>
              </a:spcBef>
              <a:spcAft>
                <a:spcPts val="0"/>
              </a:spcAft>
              <a:buSzPts val="2400"/>
              <a:buAutoNum type="arabicPeriod"/>
            </a:pPr>
            <a:r>
              <a:rPr lang="en"/>
              <a:t>Live Demonstration</a:t>
            </a:r>
            <a:endParaRPr/>
          </a:p>
          <a:p>
            <a:pPr indent="-381000" lvl="0" marL="457200" rtl="0">
              <a:spcBef>
                <a:spcPts val="0"/>
              </a:spcBef>
              <a:spcAft>
                <a:spcPts val="0"/>
              </a:spcAft>
              <a:buSzPts val="2400"/>
              <a:buAutoNum type="arabicPeriod"/>
            </a:pPr>
            <a:r>
              <a:rPr lang="en"/>
              <a:t>Future Enhancements</a:t>
            </a:r>
            <a:endParaRPr/>
          </a:p>
          <a:p>
            <a:pPr indent="-381000" lvl="0" marL="457200">
              <a:spcBef>
                <a:spcPts val="0"/>
              </a:spcBef>
              <a:spcAft>
                <a:spcPts val="0"/>
              </a:spcAft>
              <a:buSzPts val="2400"/>
              <a:buAutoNum type="arabicPeriod"/>
            </a:pPr>
            <a:r>
              <a:rPr lang="en"/>
              <a:t>Summary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73" name="Shape 573"/>
        <p:cNvGrpSpPr/>
        <p:nvPr/>
      </p:nvGrpSpPr>
      <p:grpSpPr>
        <a:xfrm>
          <a:off x="0" y="0"/>
          <a:ext cx="0" cy="0"/>
          <a:chOff x="0" y="0"/>
          <a:chExt cx="0" cy="0"/>
        </a:xfrm>
      </p:grpSpPr>
      <p:sp>
        <p:nvSpPr>
          <p:cNvPr id="574" name="Shape 574"/>
          <p:cNvSpPr/>
          <p:nvPr/>
        </p:nvSpPr>
        <p:spPr>
          <a:xfrm>
            <a:off x="2267013" y="907751"/>
            <a:ext cx="4609969" cy="3588913"/>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cap="flat" cmpd="sng" w="19050">
            <a:solidFill>
              <a:srgbClr val="004C5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AE9D"/>
              </a:solidFill>
              <a:latin typeface="Karla"/>
              <a:ea typeface="Karla"/>
              <a:cs typeface="Karla"/>
              <a:sym typeface="Karla"/>
            </a:endParaRPr>
          </a:p>
        </p:txBody>
      </p:sp>
      <p:sp>
        <p:nvSpPr>
          <p:cNvPr id="575" name="Shape 575" title="goFIT Concept Video.mp4">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Design Evolution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Shape 58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Needfinding</a:t>
            </a:r>
            <a:endParaRPr/>
          </a:p>
        </p:txBody>
      </p:sp>
      <p:pic>
        <p:nvPicPr>
          <p:cNvPr descr="alexis-brown-85793.jpg" id="586" name="Shape 586"/>
          <p:cNvPicPr preferRelativeResize="0"/>
          <p:nvPr/>
        </p:nvPicPr>
        <p:blipFill>
          <a:blip r:embed="rId3">
            <a:alphaModFix/>
          </a:blip>
          <a:stretch>
            <a:fillRect/>
          </a:stretch>
        </p:blipFill>
        <p:spPr>
          <a:xfrm>
            <a:off x="684300" y="1203575"/>
            <a:ext cx="2105312" cy="3157968"/>
          </a:xfrm>
          <a:prstGeom prst="rect">
            <a:avLst/>
          </a:prstGeom>
          <a:noFill/>
          <a:ln>
            <a:noFill/>
          </a:ln>
        </p:spPr>
      </p:pic>
      <p:sp>
        <p:nvSpPr>
          <p:cNvPr id="587" name="Shape 587"/>
          <p:cNvSpPr txBox="1"/>
          <p:nvPr/>
        </p:nvSpPr>
        <p:spPr>
          <a:xfrm>
            <a:off x="684400" y="4513950"/>
            <a:ext cx="2105400" cy="4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College Students &amp; Recent Graduates</a:t>
            </a:r>
            <a:endParaRPr/>
          </a:p>
        </p:txBody>
      </p:sp>
      <p:sp>
        <p:nvSpPr>
          <p:cNvPr id="588" name="Shape 588"/>
          <p:cNvSpPr txBox="1"/>
          <p:nvPr/>
        </p:nvSpPr>
        <p:spPr>
          <a:xfrm>
            <a:off x="3519300" y="4513950"/>
            <a:ext cx="2105400" cy="4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Recreational Fitness Hobbyists</a:t>
            </a:r>
            <a:endParaRPr/>
          </a:p>
        </p:txBody>
      </p:sp>
      <p:sp>
        <p:nvSpPr>
          <p:cNvPr id="589" name="Shape 589"/>
          <p:cNvSpPr txBox="1"/>
          <p:nvPr/>
        </p:nvSpPr>
        <p:spPr>
          <a:xfrm>
            <a:off x="6354200" y="4513950"/>
            <a:ext cx="2105400" cy="42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Healthcare Workers &amp; Professionals</a:t>
            </a:r>
            <a:endParaRPr/>
          </a:p>
        </p:txBody>
      </p:sp>
      <p:pic>
        <p:nvPicPr>
          <p:cNvPr descr="andrew-robles-328450.jpg" id="590" name="Shape 590"/>
          <p:cNvPicPr preferRelativeResize="0"/>
          <p:nvPr/>
        </p:nvPicPr>
        <p:blipFill>
          <a:blip r:embed="rId4">
            <a:alphaModFix/>
          </a:blip>
          <a:stretch>
            <a:fillRect/>
          </a:stretch>
        </p:blipFill>
        <p:spPr>
          <a:xfrm>
            <a:off x="3510950" y="1203575"/>
            <a:ext cx="2105317" cy="3157976"/>
          </a:xfrm>
          <a:prstGeom prst="rect">
            <a:avLst/>
          </a:prstGeom>
          <a:noFill/>
          <a:ln>
            <a:noFill/>
          </a:ln>
        </p:spPr>
      </p:pic>
      <p:pic>
        <p:nvPicPr>
          <p:cNvPr descr="paul-bence-395888.jpg" id="591" name="Shape 591"/>
          <p:cNvPicPr preferRelativeResize="0"/>
          <p:nvPr/>
        </p:nvPicPr>
        <p:blipFill>
          <a:blip r:embed="rId5">
            <a:alphaModFix/>
          </a:blip>
          <a:stretch>
            <a:fillRect/>
          </a:stretch>
        </p:blipFill>
        <p:spPr>
          <a:xfrm>
            <a:off x="6337617" y="1203575"/>
            <a:ext cx="2105317" cy="3157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cal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